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346" r:id="rId1"/>
  </p:sldMasterIdLst>
  <p:notesMasterIdLst>
    <p:notesMasterId r:id="rId17"/>
  </p:notesMasterIdLst>
  <p:handoutMasterIdLst>
    <p:handoutMasterId r:id="rId18"/>
  </p:handoutMasterIdLst>
  <p:sldIdLst>
    <p:sldId id="873" r:id="rId2"/>
    <p:sldId id="951" r:id="rId3"/>
    <p:sldId id="915" r:id="rId4"/>
    <p:sldId id="984" r:id="rId5"/>
    <p:sldId id="935" r:id="rId6"/>
    <p:sldId id="985" r:id="rId7"/>
    <p:sldId id="990" r:id="rId8"/>
    <p:sldId id="991" r:id="rId9"/>
    <p:sldId id="936" r:id="rId10"/>
    <p:sldId id="987" r:id="rId11"/>
    <p:sldId id="988" r:id="rId12"/>
    <p:sldId id="989" r:id="rId13"/>
    <p:sldId id="973" r:id="rId14"/>
    <p:sldId id="980" r:id="rId15"/>
    <p:sldId id="977" r:id="rId16"/>
  </p:sldIdLst>
  <p:sldSz cx="9144000" cy="6858000" type="screen4x3"/>
  <p:notesSz cx="6735763" cy="9866313"/>
  <p:defaultTextStyle>
    <a:defPPr>
      <a:defRPr lang="en-US"/>
    </a:defPPr>
    <a:lvl1pPr algn="l" rtl="0" eaLnBrk="0" fontAlgn="base" hangingPunct="0">
      <a:spcBef>
        <a:spcPct val="0"/>
      </a:spcBef>
      <a:spcAft>
        <a:spcPct val="0"/>
      </a:spcAft>
      <a:defRPr sz="2400" kern="1200">
        <a:solidFill>
          <a:schemeClr val="tx1"/>
        </a:solidFill>
        <a:latin typeface="Verdana" pitchFamily="34"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Verdana" pitchFamily="34"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Verdana" pitchFamily="34"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Verdana" pitchFamily="34"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Verdana" pitchFamily="34" charset="0"/>
        <a:ea typeface="ＭＳ Ｐゴシック" pitchFamily="34" charset="-128"/>
        <a:cs typeface="+mn-cs"/>
      </a:defRPr>
    </a:lvl5pPr>
    <a:lvl6pPr marL="2286000" algn="l" defTabSz="914400" rtl="0" eaLnBrk="1" latinLnBrk="0" hangingPunct="1">
      <a:defRPr sz="2400" kern="1200">
        <a:solidFill>
          <a:schemeClr val="tx1"/>
        </a:solidFill>
        <a:latin typeface="Verdana" pitchFamily="34" charset="0"/>
        <a:ea typeface="ＭＳ Ｐゴシック" pitchFamily="34" charset="-128"/>
        <a:cs typeface="+mn-cs"/>
      </a:defRPr>
    </a:lvl6pPr>
    <a:lvl7pPr marL="2743200" algn="l" defTabSz="914400" rtl="0" eaLnBrk="1" latinLnBrk="0" hangingPunct="1">
      <a:defRPr sz="2400" kern="1200">
        <a:solidFill>
          <a:schemeClr val="tx1"/>
        </a:solidFill>
        <a:latin typeface="Verdana" pitchFamily="34" charset="0"/>
        <a:ea typeface="ＭＳ Ｐゴシック" pitchFamily="34" charset="-128"/>
        <a:cs typeface="+mn-cs"/>
      </a:defRPr>
    </a:lvl7pPr>
    <a:lvl8pPr marL="3200400" algn="l" defTabSz="914400" rtl="0" eaLnBrk="1" latinLnBrk="0" hangingPunct="1">
      <a:defRPr sz="2400" kern="1200">
        <a:solidFill>
          <a:schemeClr val="tx1"/>
        </a:solidFill>
        <a:latin typeface="Verdana" pitchFamily="34" charset="0"/>
        <a:ea typeface="ＭＳ Ｐゴシック" pitchFamily="34" charset="-128"/>
        <a:cs typeface="+mn-cs"/>
      </a:defRPr>
    </a:lvl8pPr>
    <a:lvl9pPr marL="3657600" algn="l" defTabSz="914400" rtl="0" eaLnBrk="1" latinLnBrk="0" hangingPunct="1">
      <a:defRPr sz="2400" kern="1200">
        <a:solidFill>
          <a:schemeClr val="tx1"/>
        </a:solidFill>
        <a:latin typeface="Verdana"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99"/>
    <a:srgbClr val="000066"/>
    <a:srgbClr val="EFF9BD"/>
    <a:srgbClr val="3366CC"/>
    <a:srgbClr val="666633"/>
    <a:srgbClr val="FFCC99"/>
    <a:srgbClr val="68C9F4"/>
    <a:srgbClr val="99CCFF"/>
    <a:srgbClr val="FF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12" autoAdjust="0"/>
    <p:restoredTop sz="95084" autoAdjust="0"/>
  </p:normalViewPr>
  <p:slideViewPr>
    <p:cSldViewPr>
      <p:cViewPr>
        <p:scale>
          <a:sx n="90" d="100"/>
          <a:sy n="90" d="100"/>
        </p:scale>
        <p:origin x="-76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60" d="100"/>
        <a:sy n="160" d="100"/>
      </p:scale>
      <p:origin x="0" y="0"/>
    </p:cViewPr>
  </p:sorterViewPr>
  <p:notesViewPr>
    <p:cSldViewPr>
      <p:cViewPr varScale="1">
        <p:scale>
          <a:sx n="57" d="100"/>
          <a:sy n="57" d="100"/>
        </p:scale>
        <p:origin x="-2604" y="-96"/>
      </p:cViewPr>
      <p:guideLst>
        <p:guide orient="horz" pos="3108"/>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22"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defTabSz="923925" eaLnBrk="1" hangingPunct="1">
              <a:defRPr sz="1200">
                <a:latin typeface="Arial" charset="0"/>
              </a:defRPr>
            </a:lvl1pPr>
          </a:lstStyle>
          <a:p>
            <a:pPr>
              <a:defRPr/>
            </a:pPr>
            <a:endParaRPr lang="en-US"/>
          </a:p>
        </p:txBody>
      </p:sp>
      <p:sp>
        <p:nvSpPr>
          <p:cNvPr id="593923" name="Rectangle 3"/>
          <p:cNvSpPr>
            <a:spLocks noGrp="1" noChangeArrowheads="1"/>
          </p:cNvSpPr>
          <p:nvPr>
            <p:ph type="dt" sz="quarter" idx="1"/>
          </p:nvPr>
        </p:nvSpPr>
        <p:spPr bwMode="auto">
          <a:xfrm>
            <a:off x="3814763" y="0"/>
            <a:ext cx="2919412" cy="493713"/>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algn="r" defTabSz="923925" eaLnBrk="1" hangingPunct="1">
              <a:defRPr sz="1200">
                <a:latin typeface="Arial" charset="0"/>
              </a:defRPr>
            </a:lvl1pPr>
          </a:lstStyle>
          <a:p>
            <a:pPr>
              <a:defRPr/>
            </a:pPr>
            <a:endParaRPr lang="en-US"/>
          </a:p>
        </p:txBody>
      </p:sp>
      <p:sp>
        <p:nvSpPr>
          <p:cNvPr id="593924" name="Rectangle 4"/>
          <p:cNvSpPr>
            <a:spLocks noGrp="1" noChangeArrowheads="1"/>
          </p:cNvSpPr>
          <p:nvPr>
            <p:ph type="ftr" sz="quarter" idx="2"/>
          </p:nvPr>
        </p:nvSpPr>
        <p:spPr bwMode="auto">
          <a:xfrm>
            <a:off x="0" y="9371013"/>
            <a:ext cx="2919413" cy="493712"/>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defTabSz="923925" eaLnBrk="1" hangingPunct="1">
              <a:defRPr sz="1200">
                <a:latin typeface="Arial" charset="0"/>
              </a:defRPr>
            </a:lvl1pPr>
          </a:lstStyle>
          <a:p>
            <a:pPr>
              <a:defRPr/>
            </a:pPr>
            <a:endParaRPr lang="en-US"/>
          </a:p>
        </p:txBody>
      </p:sp>
      <p:sp>
        <p:nvSpPr>
          <p:cNvPr id="593925" name="Rectangle 5"/>
          <p:cNvSpPr>
            <a:spLocks noGrp="1" noChangeArrowheads="1"/>
          </p:cNvSpPr>
          <p:nvPr>
            <p:ph type="sldNum" sz="quarter" idx="3"/>
          </p:nvPr>
        </p:nvSpPr>
        <p:spPr bwMode="auto">
          <a:xfrm>
            <a:off x="3814763" y="9371013"/>
            <a:ext cx="2919412" cy="493712"/>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algn="r" defTabSz="923925" eaLnBrk="1" hangingPunct="1">
              <a:defRPr sz="1200">
                <a:latin typeface="Arial" charset="0"/>
              </a:defRPr>
            </a:lvl1pPr>
          </a:lstStyle>
          <a:p>
            <a:pPr>
              <a:defRPr/>
            </a:pPr>
            <a:fld id="{18CA5E7E-8E1C-4B10-9969-EEA526F66BFD}" type="slidenum">
              <a:rPr lang="en-US" altLang="en-US"/>
              <a:pPr>
                <a:defRPr/>
              </a:pPr>
              <a:t>‹#›</a:t>
            </a:fld>
            <a:endParaRPr lang="en-US" altLang="en-US"/>
          </a:p>
        </p:txBody>
      </p:sp>
    </p:spTree>
    <p:extLst>
      <p:ext uri="{BB962C8B-B14F-4D97-AF65-F5344CB8AC3E}">
        <p14:creationId xmlns:p14="http://schemas.microsoft.com/office/powerpoint/2010/main" val="10201282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4946"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defTabSz="923925" eaLnBrk="1" hangingPunct="1">
              <a:defRPr sz="1200">
                <a:latin typeface="Arial" charset="0"/>
              </a:defRPr>
            </a:lvl1pPr>
          </a:lstStyle>
          <a:p>
            <a:pPr>
              <a:defRPr/>
            </a:pPr>
            <a:endParaRPr lang="en-US"/>
          </a:p>
        </p:txBody>
      </p:sp>
      <p:sp>
        <p:nvSpPr>
          <p:cNvPr id="594947" name="Rectangle 3"/>
          <p:cNvSpPr>
            <a:spLocks noGrp="1" noChangeArrowheads="1"/>
          </p:cNvSpPr>
          <p:nvPr>
            <p:ph type="dt" idx="1"/>
          </p:nvPr>
        </p:nvSpPr>
        <p:spPr bwMode="auto">
          <a:xfrm>
            <a:off x="3814763" y="0"/>
            <a:ext cx="2919412" cy="493713"/>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algn="r" defTabSz="923925" eaLnBrk="1" hangingPunct="1">
              <a:defRPr sz="1200">
                <a:latin typeface="Arial"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903288" y="739775"/>
            <a:ext cx="4932362"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4949" name="Rectangle 5"/>
          <p:cNvSpPr>
            <a:spLocks noGrp="1" noChangeArrowheads="1"/>
          </p:cNvSpPr>
          <p:nvPr>
            <p:ph type="body" sz="quarter" idx="3"/>
          </p:nvPr>
        </p:nvSpPr>
        <p:spPr bwMode="auto">
          <a:xfrm>
            <a:off x="673100" y="4687888"/>
            <a:ext cx="5389563" cy="4438650"/>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94950" name="Rectangle 6"/>
          <p:cNvSpPr>
            <a:spLocks noGrp="1" noChangeArrowheads="1"/>
          </p:cNvSpPr>
          <p:nvPr>
            <p:ph type="ftr" sz="quarter" idx="4"/>
          </p:nvPr>
        </p:nvSpPr>
        <p:spPr bwMode="auto">
          <a:xfrm>
            <a:off x="0" y="9371013"/>
            <a:ext cx="2919413" cy="493712"/>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defTabSz="923925" eaLnBrk="1" hangingPunct="1">
              <a:defRPr sz="1200">
                <a:latin typeface="Arial" charset="0"/>
              </a:defRPr>
            </a:lvl1pPr>
          </a:lstStyle>
          <a:p>
            <a:pPr>
              <a:defRPr/>
            </a:pPr>
            <a:endParaRPr lang="en-US"/>
          </a:p>
        </p:txBody>
      </p:sp>
      <p:sp>
        <p:nvSpPr>
          <p:cNvPr id="594951" name="Rectangle 7"/>
          <p:cNvSpPr>
            <a:spLocks noGrp="1" noChangeArrowheads="1"/>
          </p:cNvSpPr>
          <p:nvPr>
            <p:ph type="sldNum" sz="quarter" idx="5"/>
          </p:nvPr>
        </p:nvSpPr>
        <p:spPr bwMode="auto">
          <a:xfrm>
            <a:off x="3814763" y="9371013"/>
            <a:ext cx="2919412" cy="493712"/>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algn="r" defTabSz="923925" eaLnBrk="1" hangingPunct="1">
              <a:defRPr sz="1200">
                <a:latin typeface="Arial" charset="0"/>
              </a:defRPr>
            </a:lvl1pPr>
          </a:lstStyle>
          <a:p>
            <a:pPr>
              <a:defRPr/>
            </a:pPr>
            <a:fld id="{359DD128-AB1F-42BD-8740-CA09D7DDB70B}" type="slidenum">
              <a:rPr lang="en-US" altLang="en-US"/>
              <a:pPr>
                <a:defRPr/>
              </a:pPr>
              <a:t>‹#›</a:t>
            </a:fld>
            <a:endParaRPr lang="en-US" altLang="en-US"/>
          </a:p>
        </p:txBody>
      </p:sp>
    </p:spTree>
    <p:extLst>
      <p:ext uri="{BB962C8B-B14F-4D97-AF65-F5344CB8AC3E}">
        <p14:creationId xmlns:p14="http://schemas.microsoft.com/office/powerpoint/2010/main" val="40850634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4" name="Header Placeholder 3"/>
          <p:cNvSpPr>
            <a:spLocks noGrp="1"/>
          </p:cNvSpPr>
          <p:nvPr>
            <p:ph type="hdr" sz="quarter"/>
          </p:nvPr>
        </p:nvSpPr>
        <p:spPr/>
        <p:txBody>
          <a:bodyPr/>
          <a:lstStyle/>
          <a:p>
            <a:pPr>
              <a:defRPr/>
            </a:pPr>
            <a:r>
              <a:rPr lang="en-IN">
                <a:ea typeface="+mn-ea"/>
              </a:rPr>
              <a:t>Hepatitis B Vaccine (rDNA)</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a:defRPr/>
            </a:pPr>
            <a:fld id="{021B09D3-6A1E-4E7C-B948-F5A80FA56B46}" type="datetimeFigureOut">
              <a:rPr lang="en-US" smtClean="0"/>
              <a:pPr>
                <a:defRPr/>
              </a:pPr>
              <a:t>5/7/2019</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a:defRPr/>
            </a:pPr>
            <a:fld id="{02E9BB8F-472D-48B5-8205-B88C26D8E018}" type="slidenum">
              <a:rPr lang="en-US" altLang="en-US" smtClean="0"/>
              <a:pPr>
                <a:defRPr/>
              </a:pPr>
              <a:t>‹#›</a:t>
            </a:fld>
            <a:endParaRPr lang="en-US" altLang="en-US"/>
          </a:p>
        </p:txBody>
      </p:sp>
      <p:sp>
        <p:nvSpPr>
          <p:cNvPr id="13" name="Rectangle 66"/>
          <p:cNvSpPr>
            <a:spLocks noChangeArrowheads="1"/>
          </p:cNvSpPr>
          <p:nvPr userDrawn="1"/>
        </p:nvSpPr>
        <p:spPr bwMode="auto">
          <a:xfrm>
            <a:off x="2286000" y="1219200"/>
            <a:ext cx="4892675" cy="63500"/>
          </a:xfrm>
          <a:prstGeom prst="rect">
            <a:avLst/>
          </a:prstGeom>
          <a:solidFill>
            <a:srgbClr val="336699">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kumimoji="1" lang="en-US" altLang="en-US">
              <a:solidFill>
                <a:srgbClr val="336699"/>
              </a:solidFill>
            </a:endParaRPr>
          </a:p>
        </p:txBody>
      </p:sp>
      <p:pic>
        <p:nvPicPr>
          <p:cNvPr id="14" name="Picture 73" descr="untitled"/>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40080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516A9E75-F56C-4A05-9562-3E30726C5894}" type="datetimeFigureOut">
              <a:rPr lang="en-US" smtClean="0"/>
              <a:pPr>
                <a:defRPr/>
              </a:pPr>
              <a:t>5/7/2019</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2B6CC71F-244D-4497-9F6E-F1C893BA0E0E}" type="slidenum">
              <a:rPr lang="en-US" altLang="en-US" smtClean="0"/>
              <a:pPr>
                <a:defRPr/>
              </a:pPr>
              <a:t>‹#›</a:t>
            </a:fld>
            <a:endParaRPr lang="en-US"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E6E7056C-16E8-4991-918B-3B4994DE8898}" type="datetimeFigureOut">
              <a:rPr lang="en-US" smtClean="0"/>
              <a:pPr>
                <a:defRPr/>
              </a:pPr>
              <a:t>5/7/2019</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EBE4BA9E-AC70-428C-BC7F-325E477AFBDE}" type="slidenum">
              <a:rPr lang="en-US" altLang="en-US" smtClean="0"/>
              <a:pPr>
                <a:defRPr/>
              </a:pPr>
              <a:t>‹#›</a:t>
            </a:fld>
            <a:endParaRPr lang="en-US"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7C07AD70-7B4A-467C-A8E9-2F5A32D329D8}" type="datetimeFigureOut">
              <a:rPr lang="en-US" smtClean="0"/>
              <a:pPr>
                <a:defRPr/>
              </a:pPr>
              <a:t>5/7/2019</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5EA643F7-644E-47BE-B708-39ED2F6D920B}" type="slidenum">
              <a:rPr lang="en-US" altLang="en-US" smtClean="0"/>
              <a:pPr>
                <a:defRPr/>
              </a:pPr>
              <a:t>‹#›</a:t>
            </a:fld>
            <a:endParaRPr lang="en-US" alt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fld id="{368E930E-D1E5-4D8B-8A52-53C034D93E8F}" type="datetimeFigureOut">
              <a:rPr lang="en-US" smtClean="0"/>
              <a:pPr>
                <a:defRPr/>
              </a:pPr>
              <a:t>5/7/2019</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2B54BCF9-1C51-4D6C-9B14-DD51C3D83228}" type="slidenum">
              <a:rPr lang="en-US" altLang="en-US" smtClean="0"/>
              <a:pPr>
                <a:defRPr/>
              </a:pPr>
              <a:t>‹#›</a:t>
            </a:fld>
            <a:endParaRPr lang="en-US" alt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fld id="{B486895E-DD1D-4351-84AC-22205CCFEC51}" type="datetimeFigureOut">
              <a:rPr lang="en-US" smtClean="0"/>
              <a:pPr>
                <a:defRPr/>
              </a:pPr>
              <a:t>5/7/2019</a:t>
            </a:fld>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FF9F1BCC-F1C6-4F77-A253-EE80159B8A58}" type="slidenum">
              <a:rPr lang="en-US" altLang="en-US" smtClean="0"/>
              <a:pPr>
                <a:defRPr/>
              </a:pPr>
              <a:t>‹#›</a:t>
            </a:fld>
            <a:endParaRPr lang="en-US" alt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fld id="{19A3F3B7-20B0-4D54-9681-E9493A632EC2}" type="datetimeFigureOut">
              <a:rPr lang="en-US" smtClean="0"/>
              <a:pPr>
                <a:defRPr/>
              </a:pPr>
              <a:t>5/7/2019</a:t>
            </a:fld>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9" name="Slide Number Placeholder 8"/>
          <p:cNvSpPr>
            <a:spLocks noGrp="1"/>
          </p:cNvSpPr>
          <p:nvPr>
            <p:ph type="sldNum" sz="quarter" idx="12"/>
          </p:nvPr>
        </p:nvSpPr>
        <p:spPr/>
        <p:txBody>
          <a:bodyPr/>
          <a:lstStyle>
            <a:extLst/>
          </a:lstStyle>
          <a:p>
            <a:pPr>
              <a:defRPr/>
            </a:pPr>
            <a:fld id="{A8B19778-BEBB-4069-A5FB-B2BBE578E117}" type="slidenum">
              <a:rPr lang="en-US" altLang="en-US" smtClean="0"/>
              <a:pPr>
                <a:defRPr/>
              </a:pPr>
              <a:t>‹#›</a:t>
            </a:fld>
            <a:endParaRPr lang="en-US"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pPr>
              <a:defRPr/>
            </a:pPr>
            <a:fld id="{B8431ADA-1CB4-4E6C-9083-F529899D1D78}" type="datetimeFigureOut">
              <a:rPr lang="en-US" smtClean="0"/>
              <a:pPr>
                <a:defRPr/>
              </a:pPr>
              <a:t>5/7/2019</a:t>
            </a:fld>
            <a:endParaRPr lang="en-US"/>
          </a:p>
        </p:txBody>
      </p:sp>
      <p:sp>
        <p:nvSpPr>
          <p:cNvPr id="4" name="Footer Placeholder 3"/>
          <p:cNvSpPr>
            <a:spLocks noGrp="1"/>
          </p:cNvSpPr>
          <p:nvPr>
            <p:ph type="ftr" sz="quarter" idx="11"/>
          </p:nvPr>
        </p:nvSpPr>
        <p:spPr/>
        <p:txBody>
          <a:bodyPr/>
          <a:lstStyle>
            <a:extLst/>
          </a:lstStyle>
          <a:p>
            <a:pPr>
              <a:defRPr/>
            </a:pPr>
            <a:endParaRPr lang="en-US"/>
          </a:p>
        </p:txBody>
      </p:sp>
      <p:sp>
        <p:nvSpPr>
          <p:cNvPr id="5" name="Slide Number Placeholder 4"/>
          <p:cNvSpPr>
            <a:spLocks noGrp="1"/>
          </p:cNvSpPr>
          <p:nvPr>
            <p:ph type="sldNum" sz="quarter" idx="12"/>
          </p:nvPr>
        </p:nvSpPr>
        <p:spPr/>
        <p:txBody>
          <a:bodyPr/>
          <a:lstStyle>
            <a:extLst/>
          </a:lstStyle>
          <a:p>
            <a:pPr>
              <a:defRPr/>
            </a:pPr>
            <a:fld id="{5B2C335A-D648-4971-8195-29B9B33BE7D0}" type="slidenum">
              <a:rPr lang="en-US" altLang="en-US" smtClean="0"/>
              <a:pPr>
                <a:defRPr/>
              </a:pPr>
              <a:t>‹#›</a:t>
            </a:fld>
            <a:endParaRPr lang="en-US" alt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fld id="{CF06636D-8AA0-4FD1-ACB9-9ADC2C51953F}" type="datetimeFigureOut">
              <a:rPr lang="en-US" smtClean="0"/>
              <a:pPr>
                <a:defRPr/>
              </a:pPr>
              <a:t>5/7/2019</a:t>
            </a:fld>
            <a:endParaRPr lang="en-US"/>
          </a:p>
        </p:txBody>
      </p:sp>
      <p:sp>
        <p:nvSpPr>
          <p:cNvPr id="3" name="Footer Placeholder 2"/>
          <p:cNvSpPr>
            <a:spLocks noGrp="1"/>
          </p:cNvSpPr>
          <p:nvPr>
            <p:ph type="ftr" sz="quarter" idx="11"/>
          </p:nvPr>
        </p:nvSpPr>
        <p:spPr/>
        <p:txBody>
          <a:bodyPr/>
          <a:lstStyle>
            <a:extLst/>
          </a:lstStyle>
          <a:p>
            <a:pPr>
              <a:defRPr/>
            </a:pPr>
            <a:endParaRPr lang="en-US"/>
          </a:p>
        </p:txBody>
      </p:sp>
      <p:sp>
        <p:nvSpPr>
          <p:cNvPr id="4" name="Slide Number Placeholder 3"/>
          <p:cNvSpPr>
            <a:spLocks noGrp="1"/>
          </p:cNvSpPr>
          <p:nvPr>
            <p:ph type="sldNum" sz="quarter" idx="12"/>
          </p:nvPr>
        </p:nvSpPr>
        <p:spPr/>
        <p:txBody>
          <a:bodyPr/>
          <a:lstStyle>
            <a:extLst/>
          </a:lstStyle>
          <a:p>
            <a:pPr>
              <a:defRPr/>
            </a:pPr>
            <a:fld id="{E033EBBE-5E05-4DA8-B9C8-EA54C45F30B5}" type="slidenum">
              <a:rPr lang="en-US" altLang="en-US" smtClean="0"/>
              <a:pPr>
                <a:defRPr/>
              </a:pPr>
              <a:t>‹#›</a:t>
            </a:fld>
            <a:endParaRPr lang="en-US"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pPr>
              <a:defRPr/>
            </a:pPr>
            <a:fld id="{D7BA5AE8-F0A1-4A5D-B4EB-51B6602E1C7F}" type="datetimeFigureOut">
              <a:rPr lang="en-US" smtClean="0"/>
              <a:pPr>
                <a:defRPr/>
              </a:pPr>
              <a:t>5/7/2019</a:t>
            </a:fld>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67F2AEEA-12EB-4C88-A742-6038DAC037A3}" type="slidenum">
              <a:rPr lang="en-US" altLang="en-US" smtClean="0"/>
              <a:pPr>
                <a:defRPr/>
              </a:pPr>
              <a:t>‹#›</a:t>
            </a:fld>
            <a:endParaRPr lang="en-US"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a:defRPr/>
            </a:pPr>
            <a:fld id="{7DC6EB22-35FE-4017-978B-E75E63EB8948}" type="datetimeFigureOut">
              <a:rPr lang="en-US" smtClean="0"/>
              <a:pPr>
                <a:defRPr/>
              </a:pPr>
              <a:t>5/7/2019</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a:defRPr/>
            </a:pPr>
            <a:fld id="{006861B6-9D7C-4DB4-AD8C-2A7FD7D80B46}" type="slidenum">
              <a:rPr lang="en-US" altLang="en-US" smtClean="0"/>
              <a:pPr>
                <a:defRPr/>
              </a:pPr>
              <a:t>‹#›</a:t>
            </a:fld>
            <a:endParaRPr lang="en-US" alt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fld id="{52634019-5811-4808-8DD2-A113239383AC}" type="datetimeFigureOut">
              <a:rPr lang="en-US" smtClean="0"/>
              <a:pPr>
                <a:defRPr/>
              </a:pPr>
              <a:t>5/7/2019</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8B0E282E-42DC-442F-B9F8-7177A440A0A1}" type="slidenum">
              <a:rPr lang="en-US" altLang="en-US" smtClean="0"/>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347" r:id="rId1"/>
    <p:sldLayoutId id="2147486348" r:id="rId2"/>
    <p:sldLayoutId id="2147486349" r:id="rId3"/>
    <p:sldLayoutId id="2147486350" r:id="rId4"/>
    <p:sldLayoutId id="2147486351" r:id="rId5"/>
    <p:sldLayoutId id="2147486352" r:id="rId6"/>
    <p:sldLayoutId id="2147486353" r:id="rId7"/>
    <p:sldLayoutId id="2147486354" r:id="rId8"/>
    <p:sldLayoutId id="2147486355" r:id="rId9"/>
    <p:sldLayoutId id="2147486356" r:id="rId10"/>
    <p:sldLayoutId id="2147486357"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C:\Documents and Settings\user\Desktop\logoTCMR.jpg"/>
          <p:cNvPicPr>
            <a:picLocks noChangeAspect="1" noChangeArrowheads="1"/>
          </p:cNvPicPr>
          <p:nvPr/>
        </p:nvPicPr>
        <p:blipFill>
          <a:blip r:embed="rId2" cstate="print"/>
          <a:srcRect/>
          <a:stretch>
            <a:fillRect/>
          </a:stretch>
        </p:blipFill>
        <p:spPr bwMode="auto">
          <a:xfrm>
            <a:off x="7538484" y="97532"/>
            <a:ext cx="1066800" cy="1066800"/>
          </a:xfrm>
          <a:prstGeom prst="ellipse">
            <a:avLst/>
          </a:prstGeom>
          <a:ln>
            <a:noFill/>
          </a:ln>
          <a:effectLst>
            <a:softEdge rad="112500"/>
          </a:effectLst>
        </p:spPr>
      </p:pic>
      <p:sp>
        <p:nvSpPr>
          <p:cNvPr id="3075" name="Rectangle 3"/>
          <p:cNvSpPr txBox="1">
            <a:spLocks noChangeArrowheads="1"/>
          </p:cNvSpPr>
          <p:nvPr/>
        </p:nvSpPr>
        <p:spPr bwMode="auto">
          <a:xfrm>
            <a:off x="609600" y="4953000"/>
            <a:ext cx="80010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1143000" indent="-228600">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algn="ctr">
              <a:buClr>
                <a:srgbClr val="0000FF"/>
              </a:buClr>
              <a:buSzPct val="90000"/>
              <a:buFont typeface="Wingdings" pitchFamily="2" charset="2"/>
              <a:buNone/>
            </a:pPr>
            <a:endParaRPr lang="en-US" altLang="en-US" sz="2000">
              <a:solidFill>
                <a:schemeClr val="bg1"/>
              </a:solidFill>
              <a:latin typeface="Arial" charset="0"/>
            </a:endParaRPr>
          </a:p>
        </p:txBody>
      </p:sp>
      <p:sp>
        <p:nvSpPr>
          <p:cNvPr id="8" name="Title 1"/>
          <p:cNvSpPr txBox="1">
            <a:spLocks/>
          </p:cNvSpPr>
          <p:nvPr/>
        </p:nvSpPr>
        <p:spPr>
          <a:xfrm>
            <a:off x="2133600" y="228600"/>
            <a:ext cx="5105400" cy="804664"/>
          </a:xfrm>
          <a:prstGeom prst="rect">
            <a:avLst/>
          </a:prstGeom>
          <a:solidFill>
            <a:schemeClr val="bg1">
              <a:lumMod val="95000"/>
            </a:schemeClr>
          </a:solidFill>
          <a:ln>
            <a:noFill/>
          </a:ln>
          <a:scene3d>
            <a:camera prst="obliqueTopRight"/>
            <a:lightRig rig="threePt" dir="t"/>
          </a:scene3d>
        </p:spPr>
        <p:txBody>
          <a:bodyPr lIns="0" tIns="0" rIns="18288" bIns="0" anchor="b">
            <a:scene3d>
              <a:camera prst="orthographicFront"/>
              <a:lightRig rig="freezing" dir="t">
                <a:rot lat="0" lon="0" rev="5640000"/>
              </a:lightRig>
            </a:scene3d>
            <a:sp3d prstMaterial="flat">
              <a:bevelT w="38100" h="38100"/>
              <a:contourClr>
                <a:schemeClr val="tx2"/>
              </a:contourClr>
            </a:sp3d>
          </a:bodyPr>
          <a:lstStyle/>
          <a:p>
            <a:pPr algn="ctr" eaLnBrk="1" fontAlgn="auto" hangingPunct="1">
              <a:lnSpc>
                <a:spcPct val="150000"/>
              </a:lnSpc>
              <a:spcAft>
                <a:spcPts val="0"/>
              </a:spcAft>
              <a:defRPr/>
            </a:pPr>
            <a:r>
              <a:rPr lang="en-US" sz="1800" b="1" dirty="0" smtClean="0">
                <a:solidFill>
                  <a:srgbClr val="3366CC"/>
                </a:solidFill>
                <a:latin typeface="Arial" panose="020B0604020202020204" pitchFamily="34" charset="0"/>
                <a:ea typeface="+mj-ea"/>
                <a:cs typeface="Arial" panose="020B0604020202020204" pitchFamily="34" charset="0"/>
              </a:rPr>
              <a:t>SỞ Y TẾ THỪA THIÊN HUẾ</a:t>
            </a:r>
            <a:r>
              <a:rPr lang="en-US" sz="1800" b="1" dirty="0">
                <a:solidFill>
                  <a:srgbClr val="3366CC"/>
                </a:solidFill>
                <a:latin typeface="Arial" panose="020B0604020202020204" pitchFamily="34" charset="0"/>
                <a:ea typeface="+mj-ea"/>
                <a:cs typeface="Arial" panose="020B0604020202020204" pitchFamily="34" charset="0"/>
              </a:rPr>
              <a:t/>
            </a:r>
            <a:br>
              <a:rPr lang="en-US" sz="1800" b="1" dirty="0">
                <a:solidFill>
                  <a:srgbClr val="3366CC"/>
                </a:solidFill>
                <a:latin typeface="Arial" panose="020B0604020202020204" pitchFamily="34" charset="0"/>
                <a:ea typeface="+mj-ea"/>
                <a:cs typeface="Arial" panose="020B0604020202020204" pitchFamily="34" charset="0"/>
              </a:rPr>
            </a:br>
            <a:r>
              <a:rPr lang="en-US" sz="1800" b="1" dirty="0" smtClean="0">
                <a:solidFill>
                  <a:srgbClr val="3366CC"/>
                </a:solidFill>
                <a:latin typeface="Arial" panose="020B0604020202020204" pitchFamily="34" charset="0"/>
                <a:ea typeface="+mj-ea"/>
                <a:cs typeface="Arial" panose="020B0604020202020204" pitchFamily="34" charset="0"/>
              </a:rPr>
              <a:t>TRUNG TÂM KIỂM SOÁT BỆNH TẬT</a:t>
            </a:r>
            <a:endParaRPr lang="vi-VN" sz="1800" b="1" dirty="0">
              <a:solidFill>
                <a:srgbClr val="3366CC"/>
              </a:solidFill>
              <a:latin typeface="Arial" panose="020B0604020202020204" pitchFamily="34" charset="0"/>
              <a:ea typeface="+mj-ea"/>
              <a:cs typeface="Arial" panose="020B0604020202020204" pitchFamily="34" charset="0"/>
            </a:endParaRPr>
          </a:p>
        </p:txBody>
      </p:sp>
      <p:sp>
        <p:nvSpPr>
          <p:cNvPr id="3078" name="Subtitle 2"/>
          <p:cNvSpPr txBox="1">
            <a:spLocks/>
          </p:cNvSpPr>
          <p:nvPr/>
        </p:nvSpPr>
        <p:spPr bwMode="auto">
          <a:xfrm>
            <a:off x="381000" y="2057400"/>
            <a:ext cx="8382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1143000" indent="-228600">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algn="ctr">
              <a:lnSpc>
                <a:spcPct val="150000"/>
              </a:lnSpc>
              <a:spcBef>
                <a:spcPct val="20000"/>
              </a:spcBef>
              <a:buClr>
                <a:srgbClr val="0000FF"/>
              </a:buClr>
              <a:buSzPct val="90000"/>
              <a:buFont typeface="Wingdings" pitchFamily="2" charset="2"/>
              <a:buNone/>
            </a:pPr>
            <a:r>
              <a:rPr lang="en-US" altLang="en-US" sz="3000" b="1" dirty="0">
                <a:solidFill>
                  <a:srgbClr val="003399"/>
                </a:solidFill>
                <a:latin typeface="Arial" charset="0"/>
              </a:rPr>
              <a:t>HƯỚNG DẪN </a:t>
            </a:r>
            <a:r>
              <a:rPr lang="en-US" altLang="en-US" sz="3000" b="1" dirty="0" smtClean="0">
                <a:solidFill>
                  <a:srgbClr val="003399"/>
                </a:solidFill>
                <a:latin typeface="Arial" charset="0"/>
              </a:rPr>
              <a:t>SỬ </a:t>
            </a:r>
            <a:r>
              <a:rPr lang="en-US" altLang="en-US" sz="3000" b="1" dirty="0">
                <a:solidFill>
                  <a:srgbClr val="003399"/>
                </a:solidFill>
                <a:latin typeface="Arial" charset="0"/>
              </a:rPr>
              <a:t>DỤNG </a:t>
            </a:r>
            <a:endParaRPr lang="en-US" altLang="en-US" sz="3000" b="1" dirty="0" smtClean="0">
              <a:solidFill>
                <a:srgbClr val="003399"/>
              </a:solidFill>
              <a:latin typeface="Arial" charset="0"/>
            </a:endParaRPr>
          </a:p>
          <a:p>
            <a:pPr algn="ctr">
              <a:lnSpc>
                <a:spcPct val="150000"/>
              </a:lnSpc>
              <a:spcBef>
                <a:spcPct val="20000"/>
              </a:spcBef>
              <a:buClr>
                <a:srgbClr val="0000FF"/>
              </a:buClr>
              <a:buSzPct val="90000"/>
              <a:buFont typeface="Wingdings" pitchFamily="2" charset="2"/>
              <a:buNone/>
            </a:pPr>
            <a:r>
              <a:rPr lang="en-US" altLang="en-US" sz="2800" b="1" dirty="0" smtClean="0">
                <a:solidFill>
                  <a:srgbClr val="003399"/>
                </a:solidFill>
                <a:latin typeface="Arial" charset="0"/>
              </a:rPr>
              <a:t>VẮC XIN DPT-VGB-</a:t>
            </a:r>
            <a:r>
              <a:rPr lang="en-US" altLang="en-US" sz="2800" b="1" dirty="0" err="1" smtClean="0">
                <a:solidFill>
                  <a:srgbClr val="003399"/>
                </a:solidFill>
                <a:latin typeface="Arial" charset="0"/>
              </a:rPr>
              <a:t>Hib</a:t>
            </a:r>
            <a:r>
              <a:rPr lang="en-US" altLang="en-US" sz="2800" b="1" dirty="0" smtClean="0">
                <a:solidFill>
                  <a:srgbClr val="003399"/>
                </a:solidFill>
                <a:latin typeface="Arial" charset="0"/>
              </a:rPr>
              <a:t> DO VIỆN HUYẾT THANH ẤN ĐỘ (SII) SẢN XUẤT</a:t>
            </a:r>
          </a:p>
          <a:p>
            <a:pPr algn="ctr">
              <a:spcBef>
                <a:spcPct val="20000"/>
              </a:spcBef>
              <a:buClr>
                <a:srgbClr val="0000FF"/>
              </a:buClr>
              <a:buSzPct val="90000"/>
              <a:buFont typeface="Wingdings" pitchFamily="2" charset="2"/>
              <a:buNone/>
            </a:pPr>
            <a:endParaRPr lang="en-US" altLang="en-US" sz="3000" b="1" dirty="0">
              <a:solidFill>
                <a:srgbClr val="FFFF00"/>
              </a:solidFill>
              <a:latin typeface="Arial" charset="0"/>
            </a:endParaRPr>
          </a:p>
          <a:p>
            <a:pPr>
              <a:spcBef>
                <a:spcPct val="20000"/>
              </a:spcBef>
              <a:buClr>
                <a:srgbClr val="0000FF"/>
              </a:buClr>
              <a:buSzPct val="90000"/>
              <a:buFont typeface="Wingdings" pitchFamily="2" charset="2"/>
              <a:buNone/>
            </a:pPr>
            <a:endParaRPr lang="en-US" altLang="en-US" sz="3000" b="1" dirty="0">
              <a:solidFill>
                <a:srgbClr val="FFFF00"/>
              </a:solidFill>
              <a:latin typeface="Arial" charset="0"/>
            </a:endParaRPr>
          </a:p>
          <a:p>
            <a:pPr>
              <a:spcBef>
                <a:spcPct val="20000"/>
              </a:spcBef>
              <a:buClr>
                <a:srgbClr val="0000FF"/>
              </a:buClr>
              <a:buSzPct val="90000"/>
              <a:buFont typeface="Wingdings" pitchFamily="2" charset="2"/>
              <a:buNone/>
            </a:pPr>
            <a:endParaRPr lang="en-US" altLang="en-US" sz="3000" b="1" dirty="0">
              <a:solidFill>
                <a:srgbClr val="FFFF00"/>
              </a:solidFill>
              <a:latin typeface="Arial" charset="0"/>
            </a:endParaRPr>
          </a:p>
          <a:p>
            <a:pPr>
              <a:spcBef>
                <a:spcPct val="20000"/>
              </a:spcBef>
              <a:buClr>
                <a:srgbClr val="0000FF"/>
              </a:buClr>
              <a:buSzPct val="90000"/>
              <a:buFont typeface="Wingdings" pitchFamily="2" charset="2"/>
              <a:buNone/>
            </a:pPr>
            <a:endParaRPr lang="en-US" altLang="en-US" sz="3000" b="1" dirty="0">
              <a:solidFill>
                <a:srgbClr val="FFFF00"/>
              </a:solidFill>
              <a:latin typeface="Arial" charset="0"/>
            </a:endParaRPr>
          </a:p>
          <a:p>
            <a:pPr>
              <a:spcBef>
                <a:spcPct val="20000"/>
              </a:spcBef>
              <a:buClr>
                <a:srgbClr val="0000FF"/>
              </a:buClr>
              <a:buSzPct val="90000"/>
              <a:buFont typeface="Wingdings" pitchFamily="2" charset="2"/>
              <a:buNone/>
            </a:pPr>
            <a:endParaRPr lang="en-US" altLang="en-US" sz="3000" b="1" dirty="0">
              <a:solidFill>
                <a:srgbClr val="FFFF00"/>
              </a:solidFill>
              <a:latin typeface="Arial" charset="0"/>
            </a:endParaRPr>
          </a:p>
          <a:p>
            <a:pPr>
              <a:spcBef>
                <a:spcPct val="20000"/>
              </a:spcBef>
              <a:buClr>
                <a:srgbClr val="0000FF"/>
              </a:buClr>
              <a:buSzPct val="90000"/>
              <a:buFont typeface="Wingdings" pitchFamily="2" charset="2"/>
              <a:buNone/>
            </a:pPr>
            <a:endParaRPr lang="vi-VN" altLang="en-US" sz="3000" b="1" dirty="0">
              <a:solidFill>
                <a:srgbClr val="FFFF00"/>
              </a:solidFill>
              <a:latin typeface="Arial"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8595" y="1524000"/>
            <a:ext cx="8229600" cy="3785652"/>
          </a:xfrm>
          <a:prstGeom prst="rect">
            <a:avLst/>
          </a:prstGeom>
        </p:spPr>
        <p:txBody>
          <a:bodyPr wrap="square">
            <a:spAutoFit/>
          </a:bodyPr>
          <a:lstStyle/>
          <a:p>
            <a:pPr marL="342900" indent="-342900">
              <a:buFont typeface="Wingdings" pitchFamily="2" charset="2"/>
              <a:buChar char="Ø"/>
            </a:pPr>
            <a:r>
              <a:rPr lang="en-US" dirty="0" err="1">
                <a:latin typeface="Arial" pitchFamily="34" charset="0"/>
                <a:cs typeface="Arial" pitchFamily="34" charset="0"/>
              </a:rPr>
              <a:t>Lắc</a:t>
            </a:r>
            <a:r>
              <a:rPr lang="en-US" dirty="0">
                <a:latin typeface="Arial" pitchFamily="34" charset="0"/>
                <a:cs typeface="Arial" pitchFamily="34" charset="0"/>
              </a:rPr>
              <a:t> </a:t>
            </a:r>
            <a:r>
              <a:rPr lang="en-US" dirty="0" err="1">
                <a:latin typeface="Arial" pitchFamily="34" charset="0"/>
                <a:cs typeface="Arial" pitchFamily="34" charset="0"/>
              </a:rPr>
              <a:t>kỹ</a:t>
            </a:r>
            <a:r>
              <a:rPr lang="en-US" dirty="0">
                <a:latin typeface="Arial" pitchFamily="34" charset="0"/>
                <a:cs typeface="Arial" pitchFamily="34" charset="0"/>
              </a:rPr>
              <a:t> </a:t>
            </a:r>
            <a:r>
              <a:rPr lang="en-US" dirty="0" err="1">
                <a:latin typeface="Arial" pitchFamily="34" charset="0"/>
                <a:cs typeface="Arial" pitchFamily="34" charset="0"/>
              </a:rPr>
              <a:t>lọ</a:t>
            </a:r>
            <a:r>
              <a:rPr lang="en-US" dirty="0">
                <a:latin typeface="Arial" pitchFamily="34" charset="0"/>
                <a:cs typeface="Arial" pitchFamily="34" charset="0"/>
              </a:rPr>
              <a:t> </a:t>
            </a:r>
            <a:r>
              <a:rPr lang="en-US" dirty="0" err="1">
                <a:latin typeface="Arial" pitchFamily="34" charset="0"/>
                <a:cs typeface="Arial" pitchFamily="34" charset="0"/>
              </a:rPr>
              <a:t>vắc</a:t>
            </a:r>
            <a:r>
              <a:rPr lang="en-US" dirty="0">
                <a:latin typeface="Arial" pitchFamily="34" charset="0"/>
                <a:cs typeface="Arial" pitchFamily="34" charset="0"/>
              </a:rPr>
              <a:t> </a:t>
            </a:r>
            <a:r>
              <a:rPr lang="en-US" dirty="0" err="1">
                <a:latin typeface="Arial" pitchFamily="34" charset="0"/>
                <a:cs typeface="Arial" pitchFamily="34" charset="0"/>
              </a:rPr>
              <a:t>xin</a:t>
            </a:r>
            <a:r>
              <a:rPr lang="en-US" dirty="0">
                <a:latin typeface="Arial" pitchFamily="34" charset="0"/>
                <a:cs typeface="Arial" pitchFamily="34" charset="0"/>
              </a:rPr>
              <a:t> </a:t>
            </a:r>
            <a:r>
              <a:rPr lang="en-US" dirty="0" err="1">
                <a:latin typeface="Arial" pitchFamily="34" charset="0"/>
                <a:cs typeface="Arial" pitchFamily="34" charset="0"/>
              </a:rPr>
              <a:t>trước</a:t>
            </a:r>
            <a:r>
              <a:rPr lang="en-US" dirty="0">
                <a:latin typeface="Arial" pitchFamily="34" charset="0"/>
                <a:cs typeface="Arial" pitchFamily="34" charset="0"/>
              </a:rPr>
              <a:t> </a:t>
            </a:r>
            <a:r>
              <a:rPr lang="en-US" dirty="0" err="1">
                <a:latin typeface="Arial" pitchFamily="34" charset="0"/>
                <a:cs typeface="Arial" pitchFamily="34" charset="0"/>
              </a:rPr>
              <a:t>khi</a:t>
            </a:r>
            <a:r>
              <a:rPr lang="en-US" dirty="0">
                <a:latin typeface="Arial" pitchFamily="34" charset="0"/>
                <a:cs typeface="Arial" pitchFamily="34" charset="0"/>
              </a:rPr>
              <a:t> </a:t>
            </a:r>
            <a:r>
              <a:rPr lang="en-US" dirty="0" err="1">
                <a:latin typeface="Arial" pitchFamily="34" charset="0"/>
                <a:cs typeface="Arial" pitchFamily="34" charset="0"/>
              </a:rPr>
              <a:t>sử</a:t>
            </a:r>
            <a:r>
              <a:rPr lang="en-US" dirty="0">
                <a:latin typeface="Arial" pitchFamily="34" charset="0"/>
                <a:cs typeface="Arial" pitchFamily="34" charset="0"/>
              </a:rPr>
              <a:t> </a:t>
            </a:r>
            <a:r>
              <a:rPr lang="en-US" dirty="0" err="1" smtClean="0">
                <a:latin typeface="Arial" pitchFamily="34" charset="0"/>
                <a:cs typeface="Arial" pitchFamily="34" charset="0"/>
              </a:rPr>
              <a:t>dụng</a:t>
            </a:r>
            <a:endParaRPr lang="en-US" dirty="0" smtClean="0">
              <a:latin typeface="Arial" pitchFamily="34" charset="0"/>
              <a:cs typeface="Arial" pitchFamily="34" charset="0"/>
            </a:endParaRPr>
          </a:p>
          <a:p>
            <a:endParaRPr lang="en-US" dirty="0">
              <a:latin typeface="Arial" pitchFamily="34" charset="0"/>
              <a:cs typeface="Arial" pitchFamily="34" charset="0"/>
            </a:endParaRPr>
          </a:p>
          <a:p>
            <a:pPr marL="342900" lvl="0" indent="-342900">
              <a:buFont typeface="Wingdings" pitchFamily="2" charset="2"/>
              <a:buChar char="Ø"/>
            </a:pPr>
            <a:r>
              <a:rPr lang="en-US" dirty="0" err="1" smtClean="0">
                <a:latin typeface="Arial" pitchFamily="34" charset="0"/>
                <a:cs typeface="Arial" pitchFamily="34" charset="0"/>
              </a:rPr>
              <a:t>Liều</a:t>
            </a:r>
            <a:r>
              <a:rPr lang="en-US" dirty="0" smtClean="0">
                <a:latin typeface="Arial" pitchFamily="34" charset="0"/>
                <a:cs typeface="Arial" pitchFamily="34" charset="0"/>
              </a:rPr>
              <a:t> </a:t>
            </a:r>
            <a:r>
              <a:rPr lang="en-US" dirty="0" err="1">
                <a:latin typeface="Arial" pitchFamily="34" charset="0"/>
                <a:cs typeface="Arial" pitchFamily="34" charset="0"/>
              </a:rPr>
              <a:t>tiêm</a:t>
            </a:r>
            <a:r>
              <a:rPr lang="en-US" dirty="0">
                <a:latin typeface="Arial" pitchFamily="34" charset="0"/>
                <a:cs typeface="Arial" pitchFamily="34" charset="0"/>
              </a:rPr>
              <a:t>:  </a:t>
            </a:r>
            <a:r>
              <a:rPr lang="en-US" dirty="0" smtClean="0">
                <a:latin typeface="Arial" pitchFamily="34" charset="0"/>
                <a:cs typeface="Arial" pitchFamily="34" charset="0"/>
              </a:rPr>
              <a:t>0,5ml.</a:t>
            </a:r>
          </a:p>
          <a:p>
            <a:pPr lvl="0"/>
            <a:endParaRPr lang="en-US" dirty="0">
              <a:latin typeface="Arial" pitchFamily="34" charset="0"/>
              <a:cs typeface="Arial" pitchFamily="34" charset="0"/>
            </a:endParaRPr>
          </a:p>
          <a:p>
            <a:pPr marL="342900" lvl="0" indent="-342900">
              <a:buFont typeface="Wingdings" pitchFamily="2" charset="2"/>
              <a:buChar char="Ø"/>
            </a:pPr>
            <a:r>
              <a:rPr lang="en-US" dirty="0" err="1" smtClean="0">
                <a:latin typeface="Arial" pitchFamily="34" charset="0"/>
                <a:cs typeface="Arial" pitchFamily="34" charset="0"/>
              </a:rPr>
              <a:t>Đường</a:t>
            </a:r>
            <a:r>
              <a:rPr lang="en-US" dirty="0" smtClean="0">
                <a:latin typeface="Arial" pitchFamily="34" charset="0"/>
                <a:cs typeface="Arial" pitchFamily="34" charset="0"/>
              </a:rPr>
              <a:t> </a:t>
            </a:r>
            <a:r>
              <a:rPr lang="en-US" dirty="0" err="1">
                <a:latin typeface="Arial" pitchFamily="34" charset="0"/>
                <a:cs typeface="Arial" pitchFamily="34" charset="0"/>
              </a:rPr>
              <a:t>tiêm</a:t>
            </a:r>
            <a:r>
              <a:rPr lang="en-US" dirty="0">
                <a:latin typeface="Arial" pitchFamily="34" charset="0"/>
                <a:cs typeface="Arial" pitchFamily="34" charset="0"/>
              </a:rPr>
              <a:t>: </a:t>
            </a:r>
            <a:r>
              <a:rPr lang="en-US" dirty="0" err="1">
                <a:latin typeface="Arial" pitchFamily="34" charset="0"/>
                <a:cs typeface="Arial" pitchFamily="34" charset="0"/>
              </a:rPr>
              <a:t>tiêm</a:t>
            </a:r>
            <a:r>
              <a:rPr lang="en-US" dirty="0">
                <a:latin typeface="Arial" pitchFamily="34" charset="0"/>
                <a:cs typeface="Arial" pitchFamily="34" charset="0"/>
              </a:rPr>
              <a:t> BẮP ở 1/3 </a:t>
            </a:r>
            <a:r>
              <a:rPr lang="en-US" dirty="0" err="1">
                <a:latin typeface="Arial" pitchFamily="34" charset="0"/>
                <a:cs typeface="Arial" pitchFamily="34" charset="0"/>
              </a:rPr>
              <a:t>giữa</a:t>
            </a:r>
            <a:r>
              <a:rPr lang="en-US" dirty="0">
                <a:latin typeface="Arial" pitchFamily="34" charset="0"/>
                <a:cs typeface="Arial" pitchFamily="34" charset="0"/>
              </a:rPr>
              <a:t> </a:t>
            </a:r>
            <a:r>
              <a:rPr lang="en-US" dirty="0" err="1">
                <a:latin typeface="Arial" pitchFamily="34" charset="0"/>
                <a:cs typeface="Arial" pitchFamily="34" charset="0"/>
              </a:rPr>
              <a:t>mặt</a:t>
            </a:r>
            <a:r>
              <a:rPr lang="en-US" dirty="0">
                <a:latin typeface="Arial" pitchFamily="34" charset="0"/>
                <a:cs typeface="Arial" pitchFamily="34" charset="0"/>
              </a:rPr>
              <a:t> </a:t>
            </a:r>
            <a:r>
              <a:rPr lang="en-US" dirty="0" err="1">
                <a:latin typeface="Arial" pitchFamily="34" charset="0"/>
                <a:cs typeface="Arial" pitchFamily="34" charset="0"/>
              </a:rPr>
              <a:t>ngoài</a:t>
            </a:r>
            <a:r>
              <a:rPr lang="en-US" dirty="0">
                <a:latin typeface="Arial" pitchFamily="34" charset="0"/>
                <a:cs typeface="Arial" pitchFamily="34" charset="0"/>
              </a:rPr>
              <a:t> </a:t>
            </a:r>
            <a:r>
              <a:rPr lang="en-US" dirty="0" err="1">
                <a:latin typeface="Arial" pitchFamily="34" charset="0"/>
                <a:cs typeface="Arial" pitchFamily="34" charset="0"/>
              </a:rPr>
              <a:t>đùi</a:t>
            </a:r>
            <a:r>
              <a:rPr lang="en-US" dirty="0" smtClean="0">
                <a:latin typeface="Arial" pitchFamily="34" charset="0"/>
                <a:cs typeface="Arial" pitchFamily="34" charset="0"/>
              </a:rPr>
              <a:t>.</a:t>
            </a:r>
            <a:endParaRPr lang="en-US" b="1" dirty="0">
              <a:latin typeface="Arial" pitchFamily="34" charset="0"/>
              <a:cs typeface="Arial" pitchFamily="34" charset="0"/>
            </a:endParaRPr>
          </a:p>
          <a:p>
            <a:endParaRPr lang="en-US" i="1" dirty="0" smtClean="0">
              <a:latin typeface="Arial" pitchFamily="34" charset="0"/>
              <a:cs typeface="Arial" pitchFamily="34" charset="0"/>
            </a:endParaRPr>
          </a:p>
          <a:p>
            <a:r>
              <a:rPr lang="en-US" i="1" dirty="0" err="1" smtClean="0">
                <a:latin typeface="Arial" pitchFamily="34" charset="0"/>
                <a:cs typeface="Arial" pitchFamily="34" charset="0"/>
              </a:rPr>
              <a:t>Lưu</a:t>
            </a:r>
            <a:r>
              <a:rPr lang="en-US" i="1" dirty="0" smtClean="0">
                <a:latin typeface="Arial" pitchFamily="34" charset="0"/>
                <a:cs typeface="Arial" pitchFamily="34" charset="0"/>
              </a:rPr>
              <a:t> </a:t>
            </a:r>
            <a:r>
              <a:rPr lang="en-US" i="1" dirty="0">
                <a:latin typeface="Arial" pitchFamily="34" charset="0"/>
                <a:cs typeface="Arial" pitchFamily="34" charset="0"/>
              </a:rPr>
              <a:t>ý</a:t>
            </a:r>
            <a:r>
              <a:rPr lang="en-US" dirty="0">
                <a:latin typeface="Arial" pitchFamily="34" charset="0"/>
                <a:cs typeface="Arial" pitchFamily="34" charset="0"/>
              </a:rPr>
              <a:t>: KHÔNG </a:t>
            </a:r>
            <a:r>
              <a:rPr lang="en-US" dirty="0" err="1">
                <a:latin typeface="Arial" pitchFamily="34" charset="0"/>
                <a:cs typeface="Arial" pitchFamily="34" charset="0"/>
              </a:rPr>
              <a:t>tiêm</a:t>
            </a:r>
            <a:r>
              <a:rPr lang="en-US" dirty="0">
                <a:latin typeface="Arial" pitchFamily="34" charset="0"/>
                <a:cs typeface="Arial" pitchFamily="34" charset="0"/>
              </a:rPr>
              <a:t> </a:t>
            </a:r>
            <a:r>
              <a:rPr lang="en-US" dirty="0" err="1">
                <a:latin typeface="Arial" pitchFamily="34" charset="0"/>
                <a:cs typeface="Arial" pitchFamily="34" charset="0"/>
              </a:rPr>
              <a:t>vắc</a:t>
            </a:r>
            <a:r>
              <a:rPr lang="en-US" dirty="0">
                <a:latin typeface="Arial" pitchFamily="34" charset="0"/>
                <a:cs typeface="Arial" pitchFamily="34" charset="0"/>
              </a:rPr>
              <a:t> </a:t>
            </a:r>
            <a:r>
              <a:rPr lang="en-US" dirty="0" err="1">
                <a:latin typeface="Arial" pitchFamily="34" charset="0"/>
                <a:cs typeface="Arial" pitchFamily="34" charset="0"/>
              </a:rPr>
              <a:t>xin</a:t>
            </a:r>
            <a:r>
              <a:rPr lang="en-US" dirty="0">
                <a:latin typeface="Arial" pitchFamily="34" charset="0"/>
                <a:cs typeface="Arial" pitchFamily="34" charset="0"/>
              </a:rPr>
              <a:t> </a:t>
            </a:r>
            <a:r>
              <a:rPr lang="en-US" dirty="0" err="1">
                <a:latin typeface="Arial" pitchFamily="34" charset="0"/>
                <a:cs typeface="Arial" pitchFamily="34" charset="0"/>
              </a:rPr>
              <a:t>vào</a:t>
            </a:r>
            <a:r>
              <a:rPr lang="en-US" dirty="0">
                <a:latin typeface="Arial" pitchFamily="34" charset="0"/>
                <a:cs typeface="Arial" pitchFamily="34" charset="0"/>
              </a:rPr>
              <a:t> </a:t>
            </a:r>
            <a:r>
              <a:rPr lang="en-US" dirty="0" err="1">
                <a:latin typeface="Arial" pitchFamily="34" charset="0"/>
                <a:cs typeface="Arial" pitchFamily="34" charset="0"/>
              </a:rPr>
              <a:t>mông</a:t>
            </a:r>
            <a:r>
              <a:rPr lang="en-US" dirty="0">
                <a:latin typeface="Arial" pitchFamily="34" charset="0"/>
                <a:cs typeface="Arial" pitchFamily="34" charset="0"/>
              </a:rPr>
              <a:t> </a:t>
            </a:r>
            <a:r>
              <a:rPr lang="en-US" dirty="0" err="1">
                <a:latin typeface="Arial" pitchFamily="34" charset="0"/>
                <a:cs typeface="Arial" pitchFamily="34" charset="0"/>
              </a:rPr>
              <a:t>hoặc</a:t>
            </a:r>
            <a:r>
              <a:rPr lang="en-US" dirty="0">
                <a:latin typeface="Arial" pitchFamily="34" charset="0"/>
                <a:cs typeface="Arial" pitchFamily="34" charset="0"/>
              </a:rPr>
              <a:t> </a:t>
            </a:r>
            <a:r>
              <a:rPr lang="en-US" dirty="0" err="1">
                <a:latin typeface="Arial" pitchFamily="34" charset="0"/>
                <a:cs typeface="Arial" pitchFamily="34" charset="0"/>
              </a:rPr>
              <a:t>tiêm</a:t>
            </a:r>
            <a:r>
              <a:rPr lang="en-US" dirty="0">
                <a:latin typeface="Arial" pitchFamily="34" charset="0"/>
                <a:cs typeface="Arial" pitchFamily="34" charset="0"/>
              </a:rPr>
              <a:t> </a:t>
            </a:r>
            <a:r>
              <a:rPr lang="en-US" dirty="0" err="1">
                <a:latin typeface="Arial" pitchFamily="34" charset="0"/>
                <a:cs typeface="Arial" pitchFamily="34" charset="0"/>
              </a:rPr>
              <a:t>dưới</a:t>
            </a:r>
            <a:r>
              <a:rPr lang="en-US" dirty="0">
                <a:latin typeface="Arial" pitchFamily="34" charset="0"/>
                <a:cs typeface="Arial" pitchFamily="34" charset="0"/>
              </a:rPr>
              <a:t> da, </a:t>
            </a:r>
            <a:r>
              <a:rPr lang="en-US" dirty="0" err="1">
                <a:latin typeface="Arial" pitchFamily="34" charset="0"/>
                <a:cs typeface="Arial" pitchFamily="34" charset="0"/>
              </a:rPr>
              <a:t>trong</a:t>
            </a:r>
            <a:r>
              <a:rPr lang="en-US" dirty="0">
                <a:latin typeface="Arial" pitchFamily="34" charset="0"/>
                <a:cs typeface="Arial" pitchFamily="34" charset="0"/>
              </a:rPr>
              <a:t> da vì </a:t>
            </a:r>
            <a:r>
              <a:rPr lang="en-US" dirty="0" err="1">
                <a:latin typeface="Arial" pitchFamily="34" charset="0"/>
                <a:cs typeface="Arial" pitchFamily="34" charset="0"/>
              </a:rPr>
              <a:t>nếu</a:t>
            </a:r>
            <a:r>
              <a:rPr lang="en-US" dirty="0">
                <a:latin typeface="Arial" pitchFamily="34" charset="0"/>
                <a:cs typeface="Arial" pitchFamily="34" charset="0"/>
              </a:rPr>
              <a:t> </a:t>
            </a:r>
            <a:r>
              <a:rPr lang="en-US" dirty="0" err="1">
                <a:latin typeface="Arial" pitchFamily="34" charset="0"/>
                <a:cs typeface="Arial" pitchFamily="34" charset="0"/>
              </a:rPr>
              <a:t>tiêm</a:t>
            </a:r>
            <a:r>
              <a:rPr lang="en-US" dirty="0">
                <a:latin typeface="Arial" pitchFamily="34" charset="0"/>
                <a:cs typeface="Arial" pitchFamily="34" charset="0"/>
              </a:rPr>
              <a:t> </a:t>
            </a:r>
            <a:r>
              <a:rPr lang="en-US" dirty="0" err="1">
                <a:latin typeface="Arial" pitchFamily="34" charset="0"/>
                <a:cs typeface="Arial" pitchFamily="34" charset="0"/>
              </a:rPr>
              <a:t>như</a:t>
            </a:r>
            <a:r>
              <a:rPr lang="en-US" dirty="0">
                <a:latin typeface="Arial" pitchFamily="34" charset="0"/>
                <a:cs typeface="Arial" pitchFamily="34" charset="0"/>
              </a:rPr>
              <a:t> </a:t>
            </a:r>
            <a:r>
              <a:rPr lang="en-US" dirty="0" err="1">
                <a:latin typeface="Arial" pitchFamily="34" charset="0"/>
                <a:cs typeface="Arial" pitchFamily="34" charset="0"/>
              </a:rPr>
              <a:t>vậy</a:t>
            </a:r>
            <a:r>
              <a:rPr lang="en-US" dirty="0">
                <a:latin typeface="Arial" pitchFamily="34" charset="0"/>
                <a:cs typeface="Arial" pitchFamily="34" charset="0"/>
              </a:rPr>
              <a:t> </a:t>
            </a:r>
            <a:r>
              <a:rPr lang="en-US" dirty="0" err="1">
                <a:latin typeface="Arial" pitchFamily="34" charset="0"/>
                <a:cs typeface="Arial" pitchFamily="34" charset="0"/>
              </a:rPr>
              <a:t>cơ</a:t>
            </a:r>
            <a:r>
              <a:rPr lang="en-US" dirty="0">
                <a:latin typeface="Arial" pitchFamily="34" charset="0"/>
                <a:cs typeface="Arial" pitchFamily="34" charset="0"/>
              </a:rPr>
              <a:t> </a:t>
            </a:r>
            <a:r>
              <a:rPr lang="en-US" dirty="0" err="1">
                <a:latin typeface="Arial" pitchFamily="34" charset="0"/>
                <a:cs typeface="Arial" pitchFamily="34" charset="0"/>
              </a:rPr>
              <a:t>thê</a:t>
            </a:r>
            <a:r>
              <a:rPr lang="en-US" dirty="0">
                <a:latin typeface="Arial" pitchFamily="34" charset="0"/>
                <a:cs typeface="Arial" pitchFamily="34" charset="0"/>
              </a:rPr>
              <a:t>̉ sẽ </a:t>
            </a:r>
            <a:r>
              <a:rPr lang="en-US" dirty="0" err="1">
                <a:latin typeface="Arial" pitchFamily="34" charset="0"/>
                <a:cs typeface="Arial" pitchFamily="34" charset="0"/>
              </a:rPr>
              <a:t>không</a:t>
            </a:r>
            <a:r>
              <a:rPr lang="en-US" dirty="0">
                <a:latin typeface="Arial" pitchFamily="34" charset="0"/>
                <a:cs typeface="Arial" pitchFamily="34" charset="0"/>
              </a:rPr>
              <a:t> </a:t>
            </a:r>
            <a:r>
              <a:rPr lang="en-US" dirty="0" err="1">
                <a:latin typeface="Arial" pitchFamily="34" charset="0"/>
                <a:cs typeface="Arial" pitchFamily="34" charset="0"/>
              </a:rPr>
              <a:t>có</a:t>
            </a:r>
            <a:r>
              <a:rPr lang="en-US" dirty="0">
                <a:latin typeface="Arial" pitchFamily="34" charset="0"/>
                <a:cs typeface="Arial" pitchFamily="34" charset="0"/>
              </a:rPr>
              <a:t> </a:t>
            </a:r>
            <a:r>
              <a:rPr lang="en-US" dirty="0" err="1">
                <a:latin typeface="Arial" pitchFamily="34" charset="0"/>
                <a:cs typeface="Arial" pitchFamily="34" charset="0"/>
              </a:rPr>
              <a:t>khả</a:t>
            </a:r>
            <a:r>
              <a:rPr lang="en-US" dirty="0">
                <a:latin typeface="Arial" pitchFamily="34" charset="0"/>
                <a:cs typeface="Arial" pitchFamily="34" charset="0"/>
              </a:rPr>
              <a:t> </a:t>
            </a:r>
            <a:r>
              <a:rPr lang="en-US" dirty="0" err="1">
                <a:latin typeface="Arial" pitchFamily="34" charset="0"/>
                <a:cs typeface="Arial" pitchFamily="34" charset="0"/>
              </a:rPr>
              <a:t>năng</a:t>
            </a:r>
            <a:r>
              <a:rPr lang="en-US" dirty="0">
                <a:latin typeface="Arial" pitchFamily="34" charset="0"/>
                <a:cs typeface="Arial" pitchFamily="34" charset="0"/>
              </a:rPr>
              <a:t> </a:t>
            </a:r>
            <a:r>
              <a:rPr lang="en-US" dirty="0" err="1">
                <a:latin typeface="Arial" pitchFamily="34" charset="0"/>
                <a:cs typeface="Arial" pitchFamily="34" charset="0"/>
              </a:rPr>
              <a:t>sinh</a:t>
            </a:r>
            <a:r>
              <a:rPr lang="en-US" dirty="0">
                <a:latin typeface="Arial" pitchFamily="34" charset="0"/>
                <a:cs typeface="Arial" pitchFamily="34" charset="0"/>
              </a:rPr>
              <a:t> </a:t>
            </a:r>
            <a:r>
              <a:rPr lang="en-US" dirty="0" err="1">
                <a:latin typeface="Arial" pitchFamily="34" charset="0"/>
                <a:cs typeface="Arial" pitchFamily="34" charset="0"/>
              </a:rPr>
              <a:t>đu</a:t>
            </a:r>
            <a:r>
              <a:rPr lang="en-US" dirty="0">
                <a:latin typeface="Arial" pitchFamily="34" charset="0"/>
                <a:cs typeface="Arial" pitchFamily="34" charset="0"/>
              </a:rPr>
              <a:t>̉ </a:t>
            </a:r>
            <a:r>
              <a:rPr lang="en-US" dirty="0" err="1">
                <a:latin typeface="Arial" pitchFamily="34" charset="0"/>
                <a:cs typeface="Arial" pitchFamily="34" charset="0"/>
              </a:rPr>
              <a:t>lượng</a:t>
            </a:r>
            <a:r>
              <a:rPr lang="en-US" dirty="0">
                <a:latin typeface="Arial" pitchFamily="34" charset="0"/>
                <a:cs typeface="Arial" pitchFamily="34" charset="0"/>
              </a:rPr>
              <a:t> </a:t>
            </a:r>
            <a:r>
              <a:rPr lang="en-US" dirty="0" err="1">
                <a:latin typeface="Arial" pitchFamily="34" charset="0"/>
                <a:cs typeface="Arial" pitchFamily="34" charset="0"/>
              </a:rPr>
              <a:t>kháng</a:t>
            </a:r>
            <a:r>
              <a:rPr lang="en-US" dirty="0">
                <a:latin typeface="Arial" pitchFamily="34" charset="0"/>
                <a:cs typeface="Arial" pitchFamily="34" charset="0"/>
              </a:rPr>
              <a:t> </a:t>
            </a:r>
            <a:r>
              <a:rPr lang="en-US" dirty="0" err="1">
                <a:latin typeface="Arial" pitchFamily="34" charset="0"/>
                <a:cs typeface="Arial" pitchFamily="34" charset="0"/>
              </a:rPr>
              <a:t>thê</a:t>
            </a:r>
            <a:r>
              <a:rPr lang="en-US" dirty="0">
                <a:latin typeface="Arial" pitchFamily="34" charset="0"/>
                <a:cs typeface="Arial" pitchFamily="34" charset="0"/>
              </a:rPr>
              <a:t>̉ </a:t>
            </a:r>
            <a:r>
              <a:rPr lang="en-US" dirty="0" err="1">
                <a:latin typeface="Arial" pitchFamily="34" charset="0"/>
                <a:cs typeface="Arial" pitchFamily="34" charset="0"/>
              </a:rPr>
              <a:t>phòng</a:t>
            </a:r>
            <a:r>
              <a:rPr lang="en-US" dirty="0">
                <a:latin typeface="Arial" pitchFamily="34" charset="0"/>
                <a:cs typeface="Arial" pitchFamily="34" charset="0"/>
              </a:rPr>
              <a:t> </a:t>
            </a:r>
            <a:r>
              <a:rPr lang="en-US" dirty="0" err="1">
                <a:latin typeface="Arial" pitchFamily="34" charset="0"/>
                <a:cs typeface="Arial" pitchFamily="34" charset="0"/>
              </a:rPr>
              <a:t>bệnh</a:t>
            </a:r>
            <a:r>
              <a:rPr lang="en-US" dirty="0">
                <a:latin typeface="Arial" pitchFamily="34" charset="0"/>
                <a:cs typeface="Arial" pitchFamily="34" charset="0"/>
              </a:rPr>
              <a:t>. </a:t>
            </a:r>
            <a:r>
              <a:rPr lang="en-US" dirty="0" err="1">
                <a:latin typeface="Arial" pitchFamily="34" charset="0"/>
                <a:cs typeface="Arial" pitchFamily="34" charset="0"/>
              </a:rPr>
              <a:t>Nếu</a:t>
            </a:r>
            <a:r>
              <a:rPr lang="en-US" dirty="0">
                <a:latin typeface="Arial" pitchFamily="34" charset="0"/>
                <a:cs typeface="Arial" pitchFamily="34" charset="0"/>
              </a:rPr>
              <a:t> </a:t>
            </a:r>
            <a:r>
              <a:rPr lang="en-US" dirty="0" err="1">
                <a:latin typeface="Arial" pitchFamily="34" charset="0"/>
                <a:cs typeface="Arial" pitchFamily="34" charset="0"/>
              </a:rPr>
              <a:t>tiêm</a:t>
            </a:r>
            <a:r>
              <a:rPr lang="en-US" dirty="0">
                <a:latin typeface="Arial" pitchFamily="34" charset="0"/>
                <a:cs typeface="Arial" pitchFamily="34" charset="0"/>
              </a:rPr>
              <a:t> </a:t>
            </a:r>
            <a:r>
              <a:rPr lang="en-US" dirty="0" err="1">
                <a:latin typeface="Arial" pitchFamily="34" charset="0"/>
                <a:cs typeface="Arial" pitchFamily="34" charset="0"/>
              </a:rPr>
              <a:t>vào</a:t>
            </a:r>
            <a:r>
              <a:rPr lang="en-US" dirty="0">
                <a:latin typeface="Arial" pitchFamily="34" charset="0"/>
                <a:cs typeface="Arial" pitchFamily="34" charset="0"/>
              </a:rPr>
              <a:t> </a:t>
            </a:r>
            <a:r>
              <a:rPr lang="en-US" dirty="0" err="1">
                <a:latin typeface="Arial" pitchFamily="34" charset="0"/>
                <a:cs typeface="Arial" pitchFamily="34" charset="0"/>
              </a:rPr>
              <a:t>mông</a:t>
            </a:r>
            <a:r>
              <a:rPr lang="en-US" dirty="0">
                <a:latin typeface="Arial" pitchFamily="34" charset="0"/>
                <a:cs typeface="Arial" pitchFamily="34" charset="0"/>
              </a:rPr>
              <a:t> có </a:t>
            </a:r>
            <a:r>
              <a:rPr lang="en-US" dirty="0" err="1">
                <a:latin typeface="Arial" pitchFamily="34" charset="0"/>
                <a:cs typeface="Arial" pitchFamily="34" charset="0"/>
              </a:rPr>
              <a:t>nguy</a:t>
            </a:r>
            <a:r>
              <a:rPr lang="en-US" dirty="0">
                <a:latin typeface="Arial" pitchFamily="34" charset="0"/>
                <a:cs typeface="Arial" pitchFamily="34" charset="0"/>
              </a:rPr>
              <a:t> </a:t>
            </a:r>
            <a:r>
              <a:rPr lang="en-US" dirty="0" err="1">
                <a:latin typeface="Arial" pitchFamily="34" charset="0"/>
                <a:cs typeface="Arial" pitchFamily="34" charset="0"/>
              </a:rPr>
              <a:t>cơ</a:t>
            </a:r>
            <a:r>
              <a:rPr lang="en-US" dirty="0">
                <a:latin typeface="Arial" pitchFamily="34" charset="0"/>
                <a:cs typeface="Arial" pitchFamily="34" charset="0"/>
              </a:rPr>
              <a:t> </a:t>
            </a:r>
            <a:r>
              <a:rPr lang="en-US" dirty="0" err="1">
                <a:latin typeface="Arial" pitchFamily="34" charset="0"/>
                <a:cs typeface="Arial" pitchFamily="34" charset="0"/>
              </a:rPr>
              <a:t>làm</a:t>
            </a:r>
            <a:r>
              <a:rPr lang="en-US" dirty="0">
                <a:latin typeface="Arial" pitchFamily="34" charset="0"/>
                <a:cs typeface="Arial" pitchFamily="34" charset="0"/>
              </a:rPr>
              <a:t> </a:t>
            </a:r>
            <a:r>
              <a:rPr lang="en-US" dirty="0" err="1">
                <a:latin typeface="Arial" pitchFamily="34" charset="0"/>
                <a:cs typeface="Arial" pitchFamily="34" charset="0"/>
              </a:rPr>
              <a:t>tổn</a:t>
            </a:r>
            <a:r>
              <a:rPr lang="en-US" dirty="0">
                <a:latin typeface="Arial" pitchFamily="34" charset="0"/>
                <a:cs typeface="Arial" pitchFamily="34" charset="0"/>
              </a:rPr>
              <a:t> </a:t>
            </a:r>
            <a:r>
              <a:rPr lang="en-US" dirty="0" err="1">
                <a:latin typeface="Arial" pitchFamily="34" charset="0"/>
                <a:cs typeface="Arial" pitchFamily="34" charset="0"/>
              </a:rPr>
              <a:t>thương</a:t>
            </a:r>
            <a:r>
              <a:rPr lang="en-US" dirty="0">
                <a:latin typeface="Arial" pitchFamily="34" charset="0"/>
                <a:cs typeface="Arial" pitchFamily="34" charset="0"/>
              </a:rPr>
              <a:t> </a:t>
            </a:r>
            <a:r>
              <a:rPr lang="en-US" dirty="0" err="1">
                <a:latin typeface="Arial" pitchFamily="34" charset="0"/>
                <a:cs typeface="Arial" pitchFamily="34" charset="0"/>
              </a:rPr>
              <a:t>dây</a:t>
            </a:r>
            <a:r>
              <a:rPr lang="en-US" dirty="0">
                <a:latin typeface="Arial" pitchFamily="34" charset="0"/>
                <a:cs typeface="Arial" pitchFamily="34" charset="0"/>
              </a:rPr>
              <a:t> </a:t>
            </a:r>
            <a:r>
              <a:rPr lang="en-US" dirty="0" err="1">
                <a:latin typeface="Arial" pitchFamily="34" charset="0"/>
                <a:cs typeface="Arial" pitchFamily="34" charset="0"/>
              </a:rPr>
              <a:t>thần</a:t>
            </a:r>
            <a:r>
              <a:rPr lang="en-US" dirty="0">
                <a:latin typeface="Arial" pitchFamily="34" charset="0"/>
                <a:cs typeface="Arial" pitchFamily="34" charset="0"/>
              </a:rPr>
              <a:t> </a:t>
            </a:r>
            <a:r>
              <a:rPr lang="en-US" dirty="0" err="1">
                <a:latin typeface="Arial" pitchFamily="34" charset="0"/>
                <a:cs typeface="Arial" pitchFamily="34" charset="0"/>
              </a:rPr>
              <a:t>kinh</a:t>
            </a:r>
            <a:r>
              <a:rPr lang="en-US" dirty="0" smtClean="0">
                <a:latin typeface="Arial" pitchFamily="34" charset="0"/>
                <a:cs typeface="Arial" pitchFamily="34" charset="0"/>
              </a:rPr>
              <a:t>.</a:t>
            </a:r>
            <a:endParaRPr lang="en-US" dirty="0">
              <a:latin typeface="Arial" pitchFamily="34" charset="0"/>
              <a:cs typeface="Arial" pitchFamily="34" charset="0"/>
            </a:endParaRPr>
          </a:p>
        </p:txBody>
      </p:sp>
      <p:sp>
        <p:nvSpPr>
          <p:cNvPr id="3" name="Rectangle 2"/>
          <p:cNvSpPr txBox="1">
            <a:spLocks noChangeArrowheads="1"/>
          </p:cNvSpPr>
          <p:nvPr/>
        </p:nvSpPr>
        <p:spPr bwMode="auto">
          <a:xfrm>
            <a:off x="235688" y="457200"/>
            <a:ext cx="8679712" cy="584775"/>
          </a:xfrm>
          <a:prstGeom prst="rect">
            <a:avLst/>
          </a:prstGeom>
          <a:gradFill>
            <a:gsLst>
              <a:gs pos="0">
                <a:srgbClr val="FFFF00">
                  <a:tint val="66000"/>
                  <a:satMod val="160000"/>
                </a:srgbClr>
              </a:gs>
              <a:gs pos="50000">
                <a:srgbClr val="FFFF00">
                  <a:tint val="44500"/>
                  <a:satMod val="160000"/>
                </a:srgbClr>
              </a:gs>
              <a:gs pos="100000">
                <a:srgbClr val="FFFF00">
                  <a:tint val="23500"/>
                  <a:satMod val="160000"/>
                </a:srgbClr>
              </a:gs>
            </a:gsLst>
            <a:lin ang="16200000" scaled="1"/>
          </a:gradFill>
          <a:ln>
            <a:noFill/>
          </a:ln>
        </p:spPr>
        <p:txBody>
          <a:bodyPr wrap="square" anchor="b">
            <a:spAutoFit/>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1143000" indent="-228600">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algn="ctr" eaLnBrk="1" hangingPunct="1"/>
            <a:r>
              <a:rPr lang="en-US" sz="3200" b="1" dirty="0" err="1" smtClean="0">
                <a:solidFill>
                  <a:srgbClr val="003399"/>
                </a:solidFill>
              </a:rPr>
              <a:t>Liều</a:t>
            </a:r>
            <a:r>
              <a:rPr lang="en-US" sz="3200" b="1" dirty="0" smtClean="0">
                <a:solidFill>
                  <a:srgbClr val="003399"/>
                </a:solidFill>
              </a:rPr>
              <a:t> </a:t>
            </a:r>
            <a:r>
              <a:rPr lang="en-US" sz="3200" b="1" dirty="0" err="1">
                <a:solidFill>
                  <a:srgbClr val="003399"/>
                </a:solidFill>
              </a:rPr>
              <a:t>tiêm</a:t>
            </a:r>
            <a:r>
              <a:rPr lang="en-US" sz="3200" b="1" dirty="0">
                <a:solidFill>
                  <a:srgbClr val="003399"/>
                </a:solidFill>
              </a:rPr>
              <a:t>, </a:t>
            </a:r>
            <a:r>
              <a:rPr lang="en-US" sz="3200" b="1" dirty="0" err="1">
                <a:solidFill>
                  <a:srgbClr val="003399"/>
                </a:solidFill>
              </a:rPr>
              <a:t>đường</a:t>
            </a:r>
            <a:r>
              <a:rPr lang="en-US" sz="3200" b="1" dirty="0">
                <a:solidFill>
                  <a:srgbClr val="003399"/>
                </a:solidFill>
              </a:rPr>
              <a:t> </a:t>
            </a:r>
            <a:r>
              <a:rPr lang="en-US" sz="3200" b="1" dirty="0" err="1">
                <a:solidFill>
                  <a:srgbClr val="003399"/>
                </a:solidFill>
              </a:rPr>
              <a:t>tiêm</a:t>
            </a:r>
            <a:r>
              <a:rPr lang="en-US" sz="3200" b="1" dirty="0">
                <a:solidFill>
                  <a:srgbClr val="003399"/>
                </a:solidFill>
              </a:rPr>
              <a:t> </a:t>
            </a:r>
            <a:r>
              <a:rPr lang="en-US" sz="3200" b="1" dirty="0" err="1">
                <a:solidFill>
                  <a:srgbClr val="003399"/>
                </a:solidFill>
              </a:rPr>
              <a:t>va</a:t>
            </a:r>
            <a:r>
              <a:rPr lang="en-US" sz="3200" b="1" dirty="0">
                <a:solidFill>
                  <a:srgbClr val="003399"/>
                </a:solidFill>
              </a:rPr>
              <a:t>̀ vị trí </a:t>
            </a:r>
            <a:r>
              <a:rPr lang="en-US" sz="3200" b="1" dirty="0" err="1" smtClean="0">
                <a:solidFill>
                  <a:srgbClr val="003399"/>
                </a:solidFill>
              </a:rPr>
              <a:t>tiêm</a:t>
            </a:r>
            <a:endParaRPr lang="en-US" sz="3200" dirty="0">
              <a:solidFill>
                <a:srgbClr val="003399"/>
              </a:solidFill>
            </a:endParaRPr>
          </a:p>
        </p:txBody>
      </p:sp>
    </p:spTree>
    <p:extLst>
      <p:ext uri="{BB962C8B-B14F-4D97-AF65-F5344CB8AC3E}">
        <p14:creationId xmlns:p14="http://schemas.microsoft.com/office/powerpoint/2010/main" val="333773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8595" y="1219200"/>
            <a:ext cx="8229600" cy="5016758"/>
          </a:xfrm>
          <a:prstGeom prst="rect">
            <a:avLst/>
          </a:prstGeom>
        </p:spPr>
        <p:txBody>
          <a:bodyPr wrap="square">
            <a:spAutoFit/>
          </a:bodyPr>
          <a:lstStyle/>
          <a:p>
            <a:pPr lvl="0"/>
            <a:r>
              <a:rPr lang="en-US" sz="2000" dirty="0" smtClean="0"/>
              <a:t>a) </a:t>
            </a:r>
            <a:r>
              <a:rPr lang="en-US" sz="2000" dirty="0" err="1" smtClean="0">
                <a:solidFill>
                  <a:srgbClr val="003399"/>
                </a:solidFill>
              </a:rPr>
              <a:t>Trẻ</a:t>
            </a:r>
            <a:r>
              <a:rPr lang="en-US" sz="2000" dirty="0" smtClean="0">
                <a:solidFill>
                  <a:srgbClr val="003399"/>
                </a:solidFill>
              </a:rPr>
              <a:t> </a:t>
            </a:r>
            <a:r>
              <a:rPr lang="en-US" sz="2000" dirty="0" err="1">
                <a:solidFill>
                  <a:srgbClr val="003399"/>
                </a:solidFill>
              </a:rPr>
              <a:t>có</a:t>
            </a:r>
            <a:r>
              <a:rPr lang="en-US" sz="2000" dirty="0">
                <a:solidFill>
                  <a:srgbClr val="003399"/>
                </a:solidFill>
              </a:rPr>
              <a:t> </a:t>
            </a:r>
            <a:r>
              <a:rPr lang="en-US" sz="2000" dirty="0" err="1">
                <a:solidFill>
                  <a:srgbClr val="003399"/>
                </a:solidFill>
              </a:rPr>
              <a:t>tiền</a:t>
            </a:r>
            <a:r>
              <a:rPr lang="en-US" sz="2000" dirty="0">
                <a:solidFill>
                  <a:srgbClr val="003399"/>
                </a:solidFill>
              </a:rPr>
              <a:t> </a:t>
            </a:r>
            <a:r>
              <a:rPr lang="en-US" sz="2000" dirty="0" err="1">
                <a:solidFill>
                  <a:srgbClr val="003399"/>
                </a:solidFill>
              </a:rPr>
              <a:t>sử</a:t>
            </a:r>
            <a:r>
              <a:rPr lang="en-US" sz="2000" dirty="0">
                <a:solidFill>
                  <a:srgbClr val="003399"/>
                </a:solidFill>
              </a:rPr>
              <a:t> </a:t>
            </a:r>
            <a:r>
              <a:rPr lang="en-US" sz="2000" dirty="0" err="1">
                <a:solidFill>
                  <a:srgbClr val="003399"/>
                </a:solidFill>
              </a:rPr>
              <a:t>sốc</a:t>
            </a:r>
            <a:r>
              <a:rPr lang="en-US" sz="2000" dirty="0">
                <a:solidFill>
                  <a:srgbClr val="003399"/>
                </a:solidFill>
              </a:rPr>
              <a:t> </a:t>
            </a:r>
            <a:r>
              <a:rPr lang="en-US" sz="2000" dirty="0" err="1">
                <a:solidFill>
                  <a:srgbClr val="003399"/>
                </a:solidFill>
              </a:rPr>
              <a:t>hoặc</a:t>
            </a:r>
            <a:r>
              <a:rPr lang="en-US" sz="2000" dirty="0">
                <a:solidFill>
                  <a:srgbClr val="003399"/>
                </a:solidFill>
              </a:rPr>
              <a:t> </a:t>
            </a:r>
            <a:r>
              <a:rPr lang="en-US" sz="2000" dirty="0" err="1">
                <a:solidFill>
                  <a:srgbClr val="003399"/>
                </a:solidFill>
              </a:rPr>
              <a:t>phản</a:t>
            </a:r>
            <a:r>
              <a:rPr lang="en-US" sz="2000" dirty="0">
                <a:solidFill>
                  <a:srgbClr val="003399"/>
                </a:solidFill>
              </a:rPr>
              <a:t> </a:t>
            </a:r>
            <a:r>
              <a:rPr lang="en-US" sz="2000" dirty="0" err="1">
                <a:solidFill>
                  <a:srgbClr val="003399"/>
                </a:solidFill>
              </a:rPr>
              <a:t>ứng</a:t>
            </a:r>
            <a:r>
              <a:rPr lang="en-US" sz="2000" dirty="0">
                <a:solidFill>
                  <a:srgbClr val="003399"/>
                </a:solidFill>
              </a:rPr>
              <a:t> </a:t>
            </a:r>
            <a:r>
              <a:rPr lang="en-US" sz="2000" dirty="0" err="1">
                <a:solidFill>
                  <a:srgbClr val="003399"/>
                </a:solidFill>
              </a:rPr>
              <a:t>nặng</a:t>
            </a:r>
            <a:r>
              <a:rPr lang="en-US" sz="2000" dirty="0">
                <a:solidFill>
                  <a:srgbClr val="003399"/>
                </a:solidFill>
              </a:rPr>
              <a:t> </a:t>
            </a:r>
            <a:r>
              <a:rPr lang="en-US" sz="2000" b="1" dirty="0">
                <a:solidFill>
                  <a:srgbClr val="003399"/>
                </a:solidFill>
              </a:rPr>
              <a:t> </a:t>
            </a:r>
            <a:r>
              <a:rPr lang="en-US" sz="2000" dirty="0" err="1">
                <a:solidFill>
                  <a:srgbClr val="003399"/>
                </a:solidFill>
              </a:rPr>
              <a:t>sau</a:t>
            </a:r>
            <a:r>
              <a:rPr lang="en-US" sz="2000" dirty="0">
                <a:solidFill>
                  <a:srgbClr val="003399"/>
                </a:solidFill>
              </a:rPr>
              <a:t> </a:t>
            </a:r>
            <a:r>
              <a:rPr lang="en-US" sz="2000" dirty="0" err="1">
                <a:solidFill>
                  <a:srgbClr val="003399"/>
                </a:solidFill>
              </a:rPr>
              <a:t>tiêm</a:t>
            </a:r>
            <a:r>
              <a:rPr lang="en-US" sz="2000" dirty="0">
                <a:solidFill>
                  <a:srgbClr val="003399"/>
                </a:solidFill>
              </a:rPr>
              <a:t> </a:t>
            </a:r>
            <a:r>
              <a:rPr lang="en-US" sz="2000" dirty="0" err="1">
                <a:solidFill>
                  <a:srgbClr val="003399"/>
                </a:solidFill>
              </a:rPr>
              <a:t>chủng</a:t>
            </a:r>
            <a:r>
              <a:rPr lang="en-US" sz="2000" dirty="0">
                <a:solidFill>
                  <a:srgbClr val="003399"/>
                </a:solidFill>
              </a:rPr>
              <a:t> </a:t>
            </a:r>
            <a:r>
              <a:rPr lang="en-US" sz="2000" dirty="0" err="1">
                <a:solidFill>
                  <a:srgbClr val="003399"/>
                </a:solidFill>
              </a:rPr>
              <a:t>vắc</a:t>
            </a:r>
            <a:r>
              <a:rPr lang="en-US" sz="2000" dirty="0">
                <a:solidFill>
                  <a:srgbClr val="003399"/>
                </a:solidFill>
              </a:rPr>
              <a:t> </a:t>
            </a:r>
            <a:r>
              <a:rPr lang="en-US" sz="2000" dirty="0" err="1">
                <a:solidFill>
                  <a:srgbClr val="003399"/>
                </a:solidFill>
              </a:rPr>
              <a:t>xin</a:t>
            </a:r>
            <a:r>
              <a:rPr lang="en-US" sz="2000" dirty="0">
                <a:solidFill>
                  <a:srgbClr val="003399"/>
                </a:solidFill>
              </a:rPr>
              <a:t> DPT-VGB-</a:t>
            </a:r>
            <a:r>
              <a:rPr lang="en-US" sz="2000" dirty="0" err="1">
                <a:solidFill>
                  <a:srgbClr val="003399"/>
                </a:solidFill>
              </a:rPr>
              <a:t>Hib</a:t>
            </a:r>
            <a:r>
              <a:rPr lang="en-US" sz="2000" dirty="0">
                <a:solidFill>
                  <a:srgbClr val="003399"/>
                </a:solidFill>
              </a:rPr>
              <a:t> </a:t>
            </a:r>
            <a:r>
              <a:rPr lang="en-US" sz="2000" dirty="0" err="1">
                <a:solidFill>
                  <a:srgbClr val="003399"/>
                </a:solidFill>
              </a:rPr>
              <a:t>lần</a:t>
            </a:r>
            <a:r>
              <a:rPr lang="en-US" sz="2000" dirty="0">
                <a:solidFill>
                  <a:srgbClr val="003399"/>
                </a:solidFill>
              </a:rPr>
              <a:t> </a:t>
            </a:r>
            <a:r>
              <a:rPr lang="en-US" sz="2000" dirty="0" err="1">
                <a:solidFill>
                  <a:srgbClr val="003399"/>
                </a:solidFill>
              </a:rPr>
              <a:t>tiêm</a:t>
            </a:r>
            <a:r>
              <a:rPr lang="en-US" sz="2000" dirty="0">
                <a:solidFill>
                  <a:srgbClr val="003399"/>
                </a:solidFill>
              </a:rPr>
              <a:t> </a:t>
            </a:r>
            <a:r>
              <a:rPr lang="en-US" sz="2000" dirty="0" err="1">
                <a:solidFill>
                  <a:srgbClr val="003399"/>
                </a:solidFill>
              </a:rPr>
              <a:t>chủng</a:t>
            </a:r>
            <a:r>
              <a:rPr lang="en-US" sz="2000" dirty="0">
                <a:solidFill>
                  <a:srgbClr val="003399"/>
                </a:solidFill>
              </a:rPr>
              <a:t> </a:t>
            </a:r>
            <a:r>
              <a:rPr lang="en-US" sz="2000" dirty="0" err="1">
                <a:solidFill>
                  <a:srgbClr val="003399"/>
                </a:solidFill>
              </a:rPr>
              <a:t>trước</a:t>
            </a:r>
            <a:r>
              <a:rPr lang="en-US" sz="2000" dirty="0">
                <a:solidFill>
                  <a:srgbClr val="003399"/>
                </a:solidFill>
              </a:rPr>
              <a:t> </a:t>
            </a:r>
            <a:r>
              <a:rPr lang="en-US" sz="2000" dirty="0" err="1">
                <a:solidFill>
                  <a:srgbClr val="003399"/>
                </a:solidFill>
              </a:rPr>
              <a:t>hoặc</a:t>
            </a:r>
            <a:r>
              <a:rPr lang="en-US" sz="2000" dirty="0">
                <a:solidFill>
                  <a:srgbClr val="003399"/>
                </a:solidFill>
              </a:rPr>
              <a:t> </a:t>
            </a:r>
            <a:r>
              <a:rPr lang="en-US" sz="2000" dirty="0" err="1">
                <a:solidFill>
                  <a:srgbClr val="003399"/>
                </a:solidFill>
              </a:rPr>
              <a:t>vắc</a:t>
            </a:r>
            <a:r>
              <a:rPr lang="en-US" sz="2000" dirty="0">
                <a:solidFill>
                  <a:srgbClr val="003399"/>
                </a:solidFill>
              </a:rPr>
              <a:t> </a:t>
            </a:r>
            <a:r>
              <a:rPr lang="en-US" sz="2000" dirty="0" err="1">
                <a:solidFill>
                  <a:srgbClr val="003399"/>
                </a:solidFill>
              </a:rPr>
              <a:t>xin</a:t>
            </a:r>
            <a:r>
              <a:rPr lang="en-US" sz="2000" dirty="0">
                <a:solidFill>
                  <a:srgbClr val="003399"/>
                </a:solidFill>
              </a:rPr>
              <a:t> </a:t>
            </a:r>
            <a:r>
              <a:rPr lang="en-US" sz="2000" dirty="0" err="1">
                <a:solidFill>
                  <a:srgbClr val="003399"/>
                </a:solidFill>
              </a:rPr>
              <a:t>có</a:t>
            </a:r>
            <a:r>
              <a:rPr lang="en-US" sz="2000" dirty="0">
                <a:solidFill>
                  <a:srgbClr val="003399"/>
                </a:solidFill>
              </a:rPr>
              <a:t> </a:t>
            </a:r>
            <a:r>
              <a:rPr lang="en-US" sz="2000" dirty="0" err="1">
                <a:solidFill>
                  <a:srgbClr val="003399"/>
                </a:solidFill>
              </a:rPr>
              <a:t>thành</a:t>
            </a:r>
            <a:r>
              <a:rPr lang="en-US" sz="2000" dirty="0">
                <a:solidFill>
                  <a:srgbClr val="003399"/>
                </a:solidFill>
              </a:rPr>
              <a:t> </a:t>
            </a:r>
            <a:r>
              <a:rPr lang="en-US" sz="2000" dirty="0" err="1">
                <a:solidFill>
                  <a:srgbClr val="003399"/>
                </a:solidFill>
              </a:rPr>
              <a:t>phần</a:t>
            </a:r>
            <a:r>
              <a:rPr lang="en-US" sz="2000" dirty="0">
                <a:solidFill>
                  <a:srgbClr val="003399"/>
                </a:solidFill>
              </a:rPr>
              <a:t>  DPT, </a:t>
            </a:r>
            <a:r>
              <a:rPr lang="en-US" sz="2000" dirty="0" err="1">
                <a:solidFill>
                  <a:srgbClr val="003399"/>
                </a:solidFill>
              </a:rPr>
              <a:t>viêm</a:t>
            </a:r>
            <a:r>
              <a:rPr lang="en-US" sz="2000" dirty="0">
                <a:solidFill>
                  <a:srgbClr val="003399"/>
                </a:solidFill>
              </a:rPr>
              <a:t> </a:t>
            </a:r>
            <a:r>
              <a:rPr lang="en-US" sz="2000" dirty="0" err="1">
                <a:solidFill>
                  <a:srgbClr val="003399"/>
                </a:solidFill>
              </a:rPr>
              <a:t>gan</a:t>
            </a:r>
            <a:r>
              <a:rPr lang="en-US" sz="2000" dirty="0">
                <a:solidFill>
                  <a:srgbClr val="003399"/>
                </a:solidFill>
              </a:rPr>
              <a:t> B, </a:t>
            </a:r>
            <a:r>
              <a:rPr lang="en-US" sz="2000" dirty="0" err="1">
                <a:solidFill>
                  <a:srgbClr val="003399"/>
                </a:solidFill>
              </a:rPr>
              <a:t>Hib</a:t>
            </a:r>
            <a:r>
              <a:rPr lang="en-US" sz="2000" dirty="0">
                <a:solidFill>
                  <a:srgbClr val="003399"/>
                </a:solidFill>
              </a:rPr>
              <a:t> </a:t>
            </a:r>
            <a:r>
              <a:rPr lang="en-US" sz="2000" dirty="0" err="1" smtClean="0">
                <a:solidFill>
                  <a:srgbClr val="003399"/>
                </a:solidFill>
              </a:rPr>
              <a:t>như</a:t>
            </a:r>
            <a:r>
              <a:rPr lang="en-US" sz="2000" dirty="0" smtClean="0"/>
              <a:t>:</a:t>
            </a:r>
            <a:endParaRPr lang="en-US" sz="2000" b="1" dirty="0"/>
          </a:p>
          <a:p>
            <a:pPr marL="342900" lvl="0" indent="-342900">
              <a:buFont typeface="Courier New" pitchFamily="49" charset="0"/>
              <a:buChar char="o"/>
            </a:pPr>
            <a:r>
              <a:rPr lang="en-US" sz="2000" dirty="0" err="1" smtClean="0"/>
              <a:t>Sốt</a:t>
            </a:r>
            <a:r>
              <a:rPr lang="en-US" sz="2000" dirty="0" smtClean="0"/>
              <a:t> </a:t>
            </a:r>
            <a:r>
              <a:rPr lang="en-US" sz="2000" dirty="0" err="1"/>
              <a:t>cao</a:t>
            </a:r>
            <a:r>
              <a:rPr lang="en-US" sz="2000" dirty="0"/>
              <a:t> </a:t>
            </a:r>
            <a:r>
              <a:rPr lang="en-US" sz="2000" dirty="0" err="1"/>
              <a:t>trên</a:t>
            </a:r>
            <a:r>
              <a:rPr lang="en-US" sz="2000" dirty="0"/>
              <a:t> 39°Ckèm co </a:t>
            </a:r>
            <a:r>
              <a:rPr lang="en-US" sz="2000" dirty="0" err="1" smtClean="0"/>
              <a:t>giật</a:t>
            </a:r>
            <a:r>
              <a:rPr lang="en-US" sz="2000" dirty="0" smtClean="0"/>
              <a:t>.</a:t>
            </a:r>
          </a:p>
          <a:p>
            <a:pPr marL="342900" lvl="0" indent="-342900">
              <a:buFont typeface="Courier New" pitchFamily="49" charset="0"/>
              <a:buChar char="o"/>
            </a:pPr>
            <a:r>
              <a:rPr lang="en-US" sz="2000" dirty="0" err="1" smtClean="0"/>
              <a:t>Dấu</a:t>
            </a:r>
            <a:r>
              <a:rPr lang="en-US" sz="2000" dirty="0" smtClean="0"/>
              <a:t> </a:t>
            </a:r>
            <a:r>
              <a:rPr lang="en-US" sz="2000" dirty="0" err="1"/>
              <a:t>hiệu</a:t>
            </a:r>
            <a:r>
              <a:rPr lang="en-US" sz="2000" dirty="0"/>
              <a:t> </a:t>
            </a:r>
            <a:r>
              <a:rPr lang="en-US" sz="2000" dirty="0" err="1"/>
              <a:t>não</a:t>
            </a:r>
            <a:r>
              <a:rPr lang="en-US" sz="2000" dirty="0"/>
              <a:t>/</a:t>
            </a:r>
            <a:r>
              <a:rPr lang="en-US" sz="2000" dirty="0" err="1"/>
              <a:t>màng</a:t>
            </a:r>
            <a:r>
              <a:rPr lang="en-US" sz="2000" dirty="0"/>
              <a:t> </a:t>
            </a:r>
            <a:r>
              <a:rPr lang="en-US" sz="2000" dirty="0" err="1"/>
              <a:t>não</a:t>
            </a:r>
            <a:r>
              <a:rPr lang="en-US" sz="2000" dirty="0"/>
              <a:t>, </a:t>
            </a:r>
            <a:r>
              <a:rPr lang="en-US" sz="2000" dirty="0" err="1"/>
              <a:t>tím</a:t>
            </a:r>
            <a:r>
              <a:rPr lang="en-US" sz="2000" dirty="0"/>
              <a:t> </a:t>
            </a:r>
            <a:r>
              <a:rPr lang="en-US" sz="2000" dirty="0" err="1"/>
              <a:t>tái</a:t>
            </a:r>
            <a:r>
              <a:rPr lang="en-US" sz="2000" dirty="0"/>
              <a:t>, </a:t>
            </a:r>
            <a:r>
              <a:rPr lang="en-US" sz="2000" dirty="0" err="1"/>
              <a:t>khó</a:t>
            </a:r>
            <a:r>
              <a:rPr lang="en-US" sz="2000" dirty="0"/>
              <a:t> </a:t>
            </a:r>
            <a:r>
              <a:rPr lang="en-US" sz="2000" dirty="0" err="1"/>
              <a:t>thở</a:t>
            </a:r>
            <a:r>
              <a:rPr lang="en-US" sz="2000" dirty="0"/>
              <a:t> </a:t>
            </a:r>
            <a:r>
              <a:rPr lang="en-US" sz="2000" dirty="0" err="1"/>
              <a:t>trong</a:t>
            </a:r>
            <a:r>
              <a:rPr lang="en-US" sz="2000" dirty="0"/>
              <a:t> </a:t>
            </a:r>
            <a:r>
              <a:rPr lang="en-US" sz="2000" dirty="0" err="1"/>
              <a:t>vòng</a:t>
            </a:r>
            <a:r>
              <a:rPr lang="en-US" sz="2000" dirty="0"/>
              <a:t> 2 </a:t>
            </a:r>
            <a:r>
              <a:rPr lang="en-US" sz="2000" dirty="0" err="1"/>
              <a:t>ngày</a:t>
            </a:r>
            <a:r>
              <a:rPr lang="en-US" sz="2000" dirty="0"/>
              <a:t> </a:t>
            </a:r>
            <a:r>
              <a:rPr lang="en-US" sz="2000" dirty="0" err="1"/>
              <a:t>sau</a:t>
            </a:r>
            <a:r>
              <a:rPr lang="en-US" sz="2000" dirty="0"/>
              <a:t> </a:t>
            </a:r>
            <a:r>
              <a:rPr lang="en-US" sz="2000" dirty="0" err="1"/>
              <a:t>tiêm</a:t>
            </a:r>
            <a:r>
              <a:rPr lang="en-US" sz="2000" dirty="0"/>
              <a:t> </a:t>
            </a:r>
            <a:r>
              <a:rPr lang="en-US" sz="2000" dirty="0" err="1"/>
              <a:t>vắc</a:t>
            </a:r>
            <a:r>
              <a:rPr lang="en-US" sz="2000" dirty="0"/>
              <a:t> </a:t>
            </a:r>
            <a:r>
              <a:rPr lang="en-US" sz="2000" dirty="0" err="1" smtClean="0"/>
              <a:t>xin</a:t>
            </a:r>
            <a:r>
              <a:rPr lang="en-US" sz="2000" dirty="0" smtClean="0"/>
              <a:t>.</a:t>
            </a:r>
          </a:p>
          <a:p>
            <a:pPr marL="342900" lvl="0" indent="-342900">
              <a:buFont typeface="Courier New" pitchFamily="49" charset="0"/>
              <a:buChar char="o"/>
            </a:pPr>
            <a:r>
              <a:rPr lang="en-US" sz="2000" dirty="0" smtClean="0"/>
              <a:t>Co </a:t>
            </a:r>
            <a:r>
              <a:rPr lang="en-US" sz="2000" dirty="0" err="1"/>
              <a:t>giật</a:t>
            </a:r>
            <a:r>
              <a:rPr lang="en-US" sz="2000" dirty="0"/>
              <a:t> có </a:t>
            </a:r>
            <a:r>
              <a:rPr lang="en-US" sz="2000" dirty="0" err="1"/>
              <a:t>kèm</a:t>
            </a:r>
            <a:r>
              <a:rPr lang="en-US" sz="2000" dirty="0"/>
              <a:t> </a:t>
            </a:r>
            <a:r>
              <a:rPr lang="en-US" sz="2000" dirty="0" err="1"/>
              <a:t>theo</a:t>
            </a:r>
            <a:r>
              <a:rPr lang="en-US" sz="2000" dirty="0"/>
              <a:t> </a:t>
            </a:r>
            <a:r>
              <a:rPr lang="en-US" sz="2000" dirty="0" err="1"/>
              <a:t>sốt</a:t>
            </a:r>
            <a:r>
              <a:rPr lang="en-US" sz="2000" dirty="0"/>
              <a:t> </a:t>
            </a:r>
            <a:r>
              <a:rPr lang="en-US" sz="2000" dirty="0" err="1"/>
              <a:t>hoặc</a:t>
            </a:r>
            <a:r>
              <a:rPr lang="en-US" sz="2000" dirty="0"/>
              <a:t> </a:t>
            </a:r>
            <a:r>
              <a:rPr lang="en-US" sz="2000" dirty="0" err="1"/>
              <a:t>không</a:t>
            </a:r>
            <a:r>
              <a:rPr lang="en-US" sz="2000" dirty="0"/>
              <a:t> </a:t>
            </a:r>
            <a:r>
              <a:rPr lang="en-US" sz="2000" dirty="0" err="1"/>
              <a:t>sốt</a:t>
            </a:r>
            <a:r>
              <a:rPr lang="en-US" sz="2000" dirty="0"/>
              <a:t> </a:t>
            </a:r>
            <a:r>
              <a:rPr lang="en-US" sz="2000" dirty="0" err="1"/>
              <a:t>trong</a:t>
            </a:r>
            <a:r>
              <a:rPr lang="en-US" sz="2000" dirty="0"/>
              <a:t> </a:t>
            </a:r>
            <a:r>
              <a:rPr lang="en-US" sz="2000" dirty="0" err="1"/>
              <a:t>vòng</a:t>
            </a:r>
            <a:r>
              <a:rPr lang="en-US" sz="2000" dirty="0"/>
              <a:t> 3 </a:t>
            </a:r>
            <a:r>
              <a:rPr lang="en-US" sz="2000" dirty="0" err="1"/>
              <a:t>ngày</a:t>
            </a:r>
            <a:r>
              <a:rPr lang="en-US" sz="2000" dirty="0"/>
              <a:t> </a:t>
            </a:r>
            <a:r>
              <a:rPr lang="en-US" sz="2000" dirty="0" err="1"/>
              <a:t>sau</a:t>
            </a:r>
            <a:r>
              <a:rPr lang="en-US" sz="2000" dirty="0"/>
              <a:t> </a:t>
            </a:r>
            <a:r>
              <a:rPr lang="en-US" sz="2000" dirty="0" err="1"/>
              <a:t>tiêm</a:t>
            </a:r>
            <a:r>
              <a:rPr lang="en-US" sz="2000" dirty="0"/>
              <a:t> </a:t>
            </a:r>
            <a:r>
              <a:rPr lang="en-US" sz="2000" dirty="0" err="1"/>
              <a:t>vắc</a:t>
            </a:r>
            <a:r>
              <a:rPr lang="en-US" sz="2000" dirty="0"/>
              <a:t> </a:t>
            </a:r>
            <a:r>
              <a:rPr lang="en-US" sz="2000" dirty="0" err="1" smtClean="0"/>
              <a:t>xin</a:t>
            </a:r>
            <a:r>
              <a:rPr lang="en-US" sz="2000" dirty="0" smtClean="0"/>
              <a:t>.</a:t>
            </a:r>
          </a:p>
          <a:p>
            <a:pPr marL="342900" lvl="0" indent="-342900">
              <a:buFont typeface="Courier New" pitchFamily="49" charset="0"/>
              <a:buChar char="o"/>
            </a:pPr>
            <a:r>
              <a:rPr lang="en-US" sz="2000" dirty="0" err="1" smtClean="0"/>
              <a:t>Khóc</a:t>
            </a:r>
            <a:r>
              <a:rPr lang="en-US" sz="2000" dirty="0" smtClean="0"/>
              <a:t> </a:t>
            </a:r>
            <a:r>
              <a:rPr lang="en-US" sz="2000" dirty="0" err="1"/>
              <a:t>dai</a:t>
            </a:r>
            <a:r>
              <a:rPr lang="en-US" sz="2000" dirty="0"/>
              <a:t> </a:t>
            </a:r>
            <a:r>
              <a:rPr lang="en-US" sz="2000" dirty="0" err="1"/>
              <a:t>dẳng</a:t>
            </a:r>
            <a:r>
              <a:rPr lang="en-US" sz="2000" dirty="0"/>
              <a:t> </a:t>
            </a:r>
            <a:r>
              <a:rPr lang="en-US" sz="2000" dirty="0" err="1"/>
              <a:t>trên</a:t>
            </a:r>
            <a:r>
              <a:rPr lang="en-US" sz="2000" dirty="0"/>
              <a:t> 3 </a:t>
            </a:r>
            <a:r>
              <a:rPr lang="en-US" sz="2000" dirty="0" err="1"/>
              <a:t>giơ</a:t>
            </a:r>
            <a:r>
              <a:rPr lang="en-US" sz="2000" dirty="0"/>
              <a:t>̀… </a:t>
            </a:r>
            <a:r>
              <a:rPr lang="en-US" sz="2000" dirty="0" err="1"/>
              <a:t>trong</a:t>
            </a:r>
            <a:r>
              <a:rPr lang="en-US" sz="2000" dirty="0"/>
              <a:t> </a:t>
            </a:r>
            <a:r>
              <a:rPr lang="en-US" sz="2000" dirty="0" err="1"/>
              <a:t>vòng</a:t>
            </a:r>
            <a:r>
              <a:rPr lang="en-US" sz="2000" dirty="0"/>
              <a:t> 1 </a:t>
            </a:r>
            <a:r>
              <a:rPr lang="en-US" sz="2000" dirty="0" err="1"/>
              <a:t>ngày</a:t>
            </a:r>
            <a:r>
              <a:rPr lang="en-US" sz="2000" dirty="0"/>
              <a:t> </a:t>
            </a:r>
            <a:r>
              <a:rPr lang="en-US" sz="2000" dirty="0" err="1"/>
              <a:t>sau</a:t>
            </a:r>
            <a:r>
              <a:rPr lang="en-US" sz="2000" dirty="0"/>
              <a:t> </a:t>
            </a:r>
            <a:r>
              <a:rPr lang="en-US" sz="2000" dirty="0" err="1"/>
              <a:t>tiêm</a:t>
            </a:r>
            <a:r>
              <a:rPr lang="en-US" sz="2000" dirty="0"/>
              <a:t> </a:t>
            </a:r>
            <a:r>
              <a:rPr lang="en-US" sz="2000" dirty="0" err="1"/>
              <a:t>vắc</a:t>
            </a:r>
            <a:r>
              <a:rPr lang="en-US" sz="2000" dirty="0"/>
              <a:t> </a:t>
            </a:r>
            <a:r>
              <a:rPr lang="en-US" sz="2000" dirty="0" err="1"/>
              <a:t>xin</a:t>
            </a:r>
            <a:r>
              <a:rPr lang="en-US" sz="2000" dirty="0"/>
              <a:t> </a:t>
            </a:r>
            <a:endParaRPr lang="en-US" sz="2000" dirty="0" smtClean="0"/>
          </a:p>
          <a:p>
            <a:pPr marL="342900" lvl="0" indent="-342900">
              <a:buFont typeface="Courier New" pitchFamily="49" charset="0"/>
              <a:buChar char="o"/>
            </a:pPr>
            <a:r>
              <a:rPr lang="en-US" sz="2000" dirty="0" err="1" smtClean="0"/>
              <a:t>Giảm</a:t>
            </a:r>
            <a:r>
              <a:rPr lang="en-US" sz="2000" dirty="0" smtClean="0"/>
              <a:t> </a:t>
            </a:r>
            <a:r>
              <a:rPr lang="en-US" sz="2000" dirty="0" err="1"/>
              <a:t>trương</a:t>
            </a:r>
            <a:r>
              <a:rPr lang="en-US" sz="2000" dirty="0"/>
              <a:t> </a:t>
            </a:r>
            <a:r>
              <a:rPr lang="en-US" sz="2000" dirty="0" err="1"/>
              <a:t>lực</a:t>
            </a:r>
            <a:r>
              <a:rPr lang="en-US" sz="2000" dirty="0"/>
              <a:t> </a:t>
            </a:r>
            <a:r>
              <a:rPr lang="en-US" sz="2000" dirty="0" err="1"/>
              <a:t>cơ</a:t>
            </a:r>
            <a:r>
              <a:rPr lang="en-US" sz="2000" dirty="0"/>
              <a:t> </a:t>
            </a:r>
            <a:r>
              <a:rPr lang="en-US" sz="2000" dirty="0" err="1"/>
              <a:t>trong</a:t>
            </a:r>
            <a:r>
              <a:rPr lang="en-US" sz="2000" dirty="0"/>
              <a:t> </a:t>
            </a:r>
            <a:r>
              <a:rPr lang="en-US" sz="2000" dirty="0" err="1"/>
              <a:t>vòng</a:t>
            </a:r>
            <a:r>
              <a:rPr lang="en-US" sz="2000" dirty="0"/>
              <a:t> 2 </a:t>
            </a:r>
            <a:r>
              <a:rPr lang="en-US" sz="2000" dirty="0" err="1"/>
              <a:t>ngày</a:t>
            </a:r>
            <a:r>
              <a:rPr lang="en-US" sz="2000" dirty="0"/>
              <a:t> </a:t>
            </a:r>
            <a:r>
              <a:rPr lang="en-US" sz="2000" dirty="0" err="1"/>
              <a:t>sau</a:t>
            </a:r>
            <a:r>
              <a:rPr lang="en-US" sz="2000" dirty="0"/>
              <a:t> </a:t>
            </a:r>
            <a:r>
              <a:rPr lang="en-US" sz="2000" dirty="0" err="1"/>
              <a:t>tiêm</a:t>
            </a:r>
            <a:r>
              <a:rPr lang="en-US" sz="2000" dirty="0"/>
              <a:t> </a:t>
            </a:r>
            <a:r>
              <a:rPr lang="en-US" sz="2000" dirty="0" err="1"/>
              <a:t>vắc</a:t>
            </a:r>
            <a:r>
              <a:rPr lang="en-US" sz="2000" dirty="0"/>
              <a:t> </a:t>
            </a:r>
            <a:r>
              <a:rPr lang="en-US" sz="2000" dirty="0" err="1"/>
              <a:t>xin</a:t>
            </a:r>
            <a:r>
              <a:rPr lang="en-US" sz="2000" dirty="0"/>
              <a:t>.</a:t>
            </a:r>
          </a:p>
          <a:p>
            <a:pPr lvl="0"/>
            <a:r>
              <a:rPr lang="en-US" sz="2000" dirty="0" err="1"/>
              <a:t>Trường</a:t>
            </a:r>
            <a:r>
              <a:rPr lang="en-US" sz="2000" dirty="0"/>
              <a:t> </a:t>
            </a:r>
            <a:r>
              <a:rPr lang="en-US" sz="2000" dirty="0" err="1"/>
              <a:t>hợp</a:t>
            </a:r>
            <a:r>
              <a:rPr lang="en-US" sz="2000" dirty="0"/>
              <a:t> </a:t>
            </a:r>
            <a:r>
              <a:rPr lang="en-US" sz="2000" dirty="0" err="1"/>
              <a:t>có</a:t>
            </a:r>
            <a:r>
              <a:rPr lang="en-US" sz="2000" dirty="0"/>
              <a:t> </a:t>
            </a:r>
            <a:r>
              <a:rPr lang="en-US" sz="2000" dirty="0" err="1"/>
              <a:t>vấn</a:t>
            </a:r>
            <a:r>
              <a:rPr lang="en-US" sz="2000" dirty="0"/>
              <a:t> </a:t>
            </a:r>
            <a:r>
              <a:rPr lang="en-US" sz="2000" dirty="0" err="1"/>
              <a:t>đề</a:t>
            </a:r>
            <a:r>
              <a:rPr lang="en-US" sz="2000" dirty="0"/>
              <a:t> </a:t>
            </a:r>
            <a:r>
              <a:rPr lang="en-US" sz="2000" dirty="0" err="1"/>
              <a:t>liên</a:t>
            </a:r>
            <a:r>
              <a:rPr lang="en-US" sz="2000" dirty="0"/>
              <a:t> </a:t>
            </a:r>
            <a:r>
              <a:rPr lang="en-US" sz="2000" dirty="0" err="1"/>
              <a:t>quan</a:t>
            </a:r>
            <a:r>
              <a:rPr lang="en-US" sz="2000" dirty="0"/>
              <a:t> </a:t>
            </a:r>
            <a:r>
              <a:rPr lang="en-US" sz="2000" dirty="0" err="1"/>
              <a:t>đến</a:t>
            </a:r>
            <a:r>
              <a:rPr lang="en-US" sz="2000" dirty="0"/>
              <a:t> </a:t>
            </a:r>
            <a:r>
              <a:rPr lang="en-US" sz="2000" dirty="0" err="1"/>
              <a:t>thần</a:t>
            </a:r>
            <a:r>
              <a:rPr lang="en-US" sz="2000" dirty="0"/>
              <a:t> </a:t>
            </a:r>
            <a:r>
              <a:rPr lang="en-US" sz="2000" dirty="0" err="1"/>
              <a:t>kinh</a:t>
            </a:r>
            <a:r>
              <a:rPr lang="en-US" sz="2000" dirty="0"/>
              <a:t> </a:t>
            </a:r>
            <a:r>
              <a:rPr lang="en-US" sz="2000" dirty="0" err="1"/>
              <a:t>hoặc</a:t>
            </a:r>
            <a:r>
              <a:rPr lang="en-US" sz="2000" dirty="0"/>
              <a:t> </a:t>
            </a:r>
            <a:r>
              <a:rPr lang="en-US" sz="2000" dirty="0" err="1"/>
              <a:t>bị</a:t>
            </a:r>
            <a:r>
              <a:rPr lang="en-US" sz="2000" dirty="0"/>
              <a:t> </a:t>
            </a:r>
            <a:r>
              <a:rPr lang="en-US" sz="2000" dirty="0" err="1"/>
              <a:t>viêm</a:t>
            </a:r>
            <a:r>
              <a:rPr lang="en-US" sz="2000" dirty="0"/>
              <a:t> </a:t>
            </a:r>
            <a:r>
              <a:rPr lang="en-US" sz="2000" dirty="0" err="1"/>
              <a:t>não</a:t>
            </a:r>
            <a:r>
              <a:rPr lang="en-US" sz="2000" dirty="0"/>
              <a:t> </a:t>
            </a:r>
            <a:r>
              <a:rPr lang="en-US" sz="2000" dirty="0" err="1"/>
              <a:t>sau</a:t>
            </a:r>
            <a:r>
              <a:rPr lang="en-US" sz="2000" dirty="0"/>
              <a:t> </a:t>
            </a:r>
            <a:r>
              <a:rPr lang="en-US" sz="2000" dirty="0" err="1"/>
              <a:t>mũi</a:t>
            </a:r>
            <a:r>
              <a:rPr lang="en-US" sz="2000" dirty="0"/>
              <a:t> </a:t>
            </a:r>
            <a:r>
              <a:rPr lang="en-US" sz="2000" dirty="0" err="1"/>
              <a:t>tiêm</a:t>
            </a:r>
            <a:r>
              <a:rPr lang="en-US" sz="2000" dirty="0"/>
              <a:t> </a:t>
            </a:r>
            <a:r>
              <a:rPr lang="en-US" sz="2000" dirty="0" err="1"/>
              <a:t>trước</a:t>
            </a:r>
            <a:r>
              <a:rPr lang="en-US" sz="2000" dirty="0"/>
              <a:t> </a:t>
            </a:r>
            <a:r>
              <a:rPr lang="en-US" sz="2000" dirty="0" err="1"/>
              <a:t>đó</a:t>
            </a:r>
            <a:r>
              <a:rPr lang="en-US" sz="2000" dirty="0"/>
              <a:t>.</a:t>
            </a:r>
          </a:p>
          <a:p>
            <a:r>
              <a:rPr lang="en-US" sz="2000" dirty="0"/>
              <a:t> </a:t>
            </a:r>
          </a:p>
          <a:p>
            <a:r>
              <a:rPr lang="en-US" sz="2000" dirty="0"/>
              <a:t>b) </a:t>
            </a:r>
            <a:r>
              <a:rPr lang="en-US" sz="2000" dirty="0" err="1">
                <a:solidFill>
                  <a:srgbClr val="003399"/>
                </a:solidFill>
              </a:rPr>
              <a:t>Trẻ</a:t>
            </a:r>
            <a:r>
              <a:rPr lang="en-US" sz="2000" dirty="0">
                <a:solidFill>
                  <a:srgbClr val="003399"/>
                </a:solidFill>
              </a:rPr>
              <a:t> </a:t>
            </a:r>
            <a:r>
              <a:rPr lang="en-US" sz="2000" dirty="0" err="1">
                <a:solidFill>
                  <a:srgbClr val="003399"/>
                </a:solidFill>
              </a:rPr>
              <a:t>có</a:t>
            </a:r>
            <a:r>
              <a:rPr lang="en-US" sz="2000" dirty="0">
                <a:solidFill>
                  <a:srgbClr val="003399"/>
                </a:solidFill>
              </a:rPr>
              <a:t> </a:t>
            </a:r>
            <a:r>
              <a:rPr lang="en-US" sz="2000" dirty="0" err="1">
                <a:solidFill>
                  <a:srgbClr val="003399"/>
                </a:solidFill>
              </a:rPr>
              <a:t>tình</a:t>
            </a:r>
            <a:r>
              <a:rPr lang="en-US" sz="2000" dirty="0">
                <a:solidFill>
                  <a:srgbClr val="003399"/>
                </a:solidFill>
              </a:rPr>
              <a:t> </a:t>
            </a:r>
            <a:r>
              <a:rPr lang="en-US" sz="2000" dirty="0" err="1">
                <a:solidFill>
                  <a:srgbClr val="003399"/>
                </a:solidFill>
              </a:rPr>
              <a:t>trạng</a:t>
            </a:r>
            <a:r>
              <a:rPr lang="en-US" sz="2000" dirty="0">
                <a:solidFill>
                  <a:srgbClr val="003399"/>
                </a:solidFill>
              </a:rPr>
              <a:t> </a:t>
            </a:r>
            <a:r>
              <a:rPr lang="en-US" sz="2000" dirty="0" err="1">
                <a:solidFill>
                  <a:srgbClr val="003399"/>
                </a:solidFill>
              </a:rPr>
              <a:t>suy</a:t>
            </a:r>
            <a:r>
              <a:rPr lang="en-US" sz="2000" dirty="0">
                <a:solidFill>
                  <a:srgbClr val="003399"/>
                </a:solidFill>
              </a:rPr>
              <a:t> </a:t>
            </a:r>
            <a:r>
              <a:rPr lang="en-US" sz="2000" dirty="0" err="1">
                <a:solidFill>
                  <a:srgbClr val="003399"/>
                </a:solidFill>
              </a:rPr>
              <a:t>chức</a:t>
            </a:r>
            <a:r>
              <a:rPr lang="en-US" sz="2000" dirty="0">
                <a:solidFill>
                  <a:srgbClr val="003399"/>
                </a:solidFill>
              </a:rPr>
              <a:t> </a:t>
            </a:r>
            <a:r>
              <a:rPr lang="en-US" sz="2000" dirty="0" err="1">
                <a:solidFill>
                  <a:srgbClr val="003399"/>
                </a:solidFill>
              </a:rPr>
              <a:t>năng</a:t>
            </a:r>
            <a:r>
              <a:rPr lang="en-US" sz="2000" dirty="0">
                <a:solidFill>
                  <a:srgbClr val="003399"/>
                </a:solidFill>
              </a:rPr>
              <a:t> </a:t>
            </a:r>
            <a:r>
              <a:rPr lang="en-US" sz="2000" dirty="0" err="1">
                <a:solidFill>
                  <a:srgbClr val="003399"/>
                </a:solidFill>
              </a:rPr>
              <a:t>các</a:t>
            </a:r>
            <a:r>
              <a:rPr lang="en-US" sz="2000" dirty="0">
                <a:solidFill>
                  <a:srgbClr val="003399"/>
                </a:solidFill>
              </a:rPr>
              <a:t> </a:t>
            </a:r>
            <a:r>
              <a:rPr lang="en-US" sz="2000" dirty="0" err="1">
                <a:solidFill>
                  <a:srgbClr val="003399"/>
                </a:solidFill>
              </a:rPr>
              <a:t>cơ</a:t>
            </a:r>
            <a:r>
              <a:rPr lang="en-US" sz="2000" dirty="0">
                <a:solidFill>
                  <a:srgbClr val="003399"/>
                </a:solidFill>
              </a:rPr>
              <a:t> </a:t>
            </a:r>
            <a:r>
              <a:rPr lang="en-US" sz="2000" dirty="0" err="1">
                <a:solidFill>
                  <a:srgbClr val="003399"/>
                </a:solidFill>
              </a:rPr>
              <a:t>quan</a:t>
            </a:r>
            <a:r>
              <a:rPr lang="en-US" sz="2000" dirty="0">
                <a:solidFill>
                  <a:srgbClr val="003399"/>
                </a:solidFill>
              </a:rPr>
              <a:t> (</a:t>
            </a:r>
            <a:r>
              <a:rPr lang="en-US" sz="2000" dirty="0" err="1">
                <a:solidFill>
                  <a:srgbClr val="003399"/>
                </a:solidFill>
              </a:rPr>
              <a:t>như</a:t>
            </a:r>
            <a:r>
              <a:rPr lang="en-US" sz="2000" dirty="0">
                <a:solidFill>
                  <a:srgbClr val="003399"/>
                </a:solidFill>
              </a:rPr>
              <a:t> </a:t>
            </a:r>
            <a:r>
              <a:rPr lang="en-US" sz="2000" dirty="0" err="1">
                <a:solidFill>
                  <a:srgbClr val="003399"/>
                </a:solidFill>
              </a:rPr>
              <a:t>suy</a:t>
            </a:r>
            <a:r>
              <a:rPr lang="en-US" sz="2000" dirty="0">
                <a:solidFill>
                  <a:srgbClr val="003399"/>
                </a:solidFill>
              </a:rPr>
              <a:t> </a:t>
            </a:r>
            <a:r>
              <a:rPr lang="en-US" sz="2000" dirty="0" err="1">
                <a:solidFill>
                  <a:srgbClr val="003399"/>
                </a:solidFill>
              </a:rPr>
              <a:t>hô</a:t>
            </a:r>
            <a:r>
              <a:rPr lang="en-US" sz="2000" dirty="0">
                <a:solidFill>
                  <a:srgbClr val="003399"/>
                </a:solidFill>
              </a:rPr>
              <a:t> </a:t>
            </a:r>
            <a:r>
              <a:rPr lang="en-US" sz="2000" dirty="0" err="1">
                <a:solidFill>
                  <a:srgbClr val="003399"/>
                </a:solidFill>
              </a:rPr>
              <a:t>hấp</a:t>
            </a:r>
            <a:r>
              <a:rPr lang="en-US" sz="2000" dirty="0">
                <a:solidFill>
                  <a:srgbClr val="003399"/>
                </a:solidFill>
              </a:rPr>
              <a:t>, </a:t>
            </a:r>
            <a:r>
              <a:rPr lang="en-US" sz="2000" dirty="0" err="1">
                <a:solidFill>
                  <a:srgbClr val="003399"/>
                </a:solidFill>
              </a:rPr>
              <a:t>suy</a:t>
            </a:r>
            <a:r>
              <a:rPr lang="en-US" sz="2000" dirty="0">
                <a:solidFill>
                  <a:srgbClr val="003399"/>
                </a:solidFill>
              </a:rPr>
              <a:t> </a:t>
            </a:r>
            <a:r>
              <a:rPr lang="en-US" sz="2000" dirty="0" err="1">
                <a:solidFill>
                  <a:srgbClr val="003399"/>
                </a:solidFill>
              </a:rPr>
              <a:t>tuần</a:t>
            </a:r>
            <a:r>
              <a:rPr lang="en-US" sz="2000" dirty="0">
                <a:solidFill>
                  <a:srgbClr val="003399"/>
                </a:solidFill>
              </a:rPr>
              <a:t> </a:t>
            </a:r>
            <a:r>
              <a:rPr lang="en-US" sz="2000" dirty="0" err="1">
                <a:solidFill>
                  <a:srgbClr val="003399"/>
                </a:solidFill>
              </a:rPr>
              <a:t>hoàn</a:t>
            </a:r>
            <a:r>
              <a:rPr lang="en-US" sz="2000" dirty="0">
                <a:solidFill>
                  <a:srgbClr val="003399"/>
                </a:solidFill>
              </a:rPr>
              <a:t>, </a:t>
            </a:r>
            <a:r>
              <a:rPr lang="en-US" sz="2000" dirty="0" err="1">
                <a:solidFill>
                  <a:srgbClr val="003399"/>
                </a:solidFill>
              </a:rPr>
              <a:t>suy</a:t>
            </a:r>
            <a:r>
              <a:rPr lang="en-US" sz="2000" dirty="0">
                <a:solidFill>
                  <a:srgbClr val="003399"/>
                </a:solidFill>
              </a:rPr>
              <a:t> </a:t>
            </a:r>
            <a:r>
              <a:rPr lang="en-US" sz="2000" dirty="0" err="1">
                <a:solidFill>
                  <a:srgbClr val="003399"/>
                </a:solidFill>
              </a:rPr>
              <a:t>tim</a:t>
            </a:r>
            <a:r>
              <a:rPr lang="en-US" sz="2000" dirty="0">
                <a:solidFill>
                  <a:srgbClr val="003399"/>
                </a:solidFill>
              </a:rPr>
              <a:t>, </a:t>
            </a:r>
            <a:r>
              <a:rPr lang="en-US" sz="2000" dirty="0" err="1">
                <a:solidFill>
                  <a:srgbClr val="003399"/>
                </a:solidFill>
              </a:rPr>
              <a:t>suy</a:t>
            </a:r>
            <a:r>
              <a:rPr lang="en-US" sz="2000" dirty="0">
                <a:solidFill>
                  <a:srgbClr val="003399"/>
                </a:solidFill>
              </a:rPr>
              <a:t> </a:t>
            </a:r>
            <a:r>
              <a:rPr lang="en-US" sz="2000" dirty="0" err="1">
                <a:solidFill>
                  <a:srgbClr val="003399"/>
                </a:solidFill>
              </a:rPr>
              <a:t>thận</a:t>
            </a:r>
            <a:r>
              <a:rPr lang="en-US" sz="2000" dirty="0">
                <a:solidFill>
                  <a:srgbClr val="003399"/>
                </a:solidFill>
              </a:rPr>
              <a:t>, </a:t>
            </a:r>
            <a:r>
              <a:rPr lang="en-US" sz="2000" dirty="0" err="1">
                <a:solidFill>
                  <a:srgbClr val="003399"/>
                </a:solidFill>
              </a:rPr>
              <a:t>suy</a:t>
            </a:r>
            <a:r>
              <a:rPr lang="en-US" sz="2000" dirty="0">
                <a:solidFill>
                  <a:srgbClr val="003399"/>
                </a:solidFill>
              </a:rPr>
              <a:t> </a:t>
            </a:r>
            <a:r>
              <a:rPr lang="en-US" sz="2000" dirty="0" err="1">
                <a:solidFill>
                  <a:srgbClr val="003399"/>
                </a:solidFill>
              </a:rPr>
              <a:t>gan</a:t>
            </a:r>
            <a:r>
              <a:rPr lang="en-US" sz="2000" dirty="0">
                <a:solidFill>
                  <a:srgbClr val="003399"/>
                </a:solidFill>
              </a:rPr>
              <a:t>....)</a:t>
            </a:r>
          </a:p>
        </p:txBody>
      </p:sp>
      <p:sp>
        <p:nvSpPr>
          <p:cNvPr id="3" name="Rectangle 2"/>
          <p:cNvSpPr txBox="1">
            <a:spLocks noChangeArrowheads="1"/>
          </p:cNvSpPr>
          <p:nvPr/>
        </p:nvSpPr>
        <p:spPr bwMode="auto">
          <a:xfrm>
            <a:off x="255181" y="609600"/>
            <a:ext cx="8915400" cy="461665"/>
          </a:xfrm>
          <a:prstGeom prst="rect">
            <a:avLst/>
          </a:prstGeom>
          <a:gradFill>
            <a:gsLst>
              <a:gs pos="0">
                <a:srgbClr val="FFFF00">
                  <a:tint val="66000"/>
                  <a:satMod val="160000"/>
                </a:srgbClr>
              </a:gs>
              <a:gs pos="50000">
                <a:srgbClr val="FFFF00">
                  <a:tint val="44500"/>
                  <a:satMod val="160000"/>
                </a:srgbClr>
              </a:gs>
              <a:gs pos="100000">
                <a:srgbClr val="FFFF00">
                  <a:tint val="23500"/>
                  <a:satMod val="160000"/>
                </a:srgbClr>
              </a:gs>
            </a:gsLst>
            <a:lin ang="16200000" scaled="1"/>
          </a:gradFill>
          <a:ln>
            <a:noFill/>
          </a:ln>
        </p:spPr>
        <p:txBody>
          <a:bodyPr wrap="square" anchor="b">
            <a:spAutoFit/>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1143000" indent="-228600">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algn="ctr" eaLnBrk="1" hangingPunct="1"/>
            <a:r>
              <a:rPr lang="nb-NO" b="1" i="1" dirty="0" smtClean="0">
                <a:solidFill>
                  <a:srgbClr val="003399"/>
                </a:solidFill>
              </a:rPr>
              <a:t>KHÔNG </a:t>
            </a:r>
            <a:r>
              <a:rPr lang="nb-NO" b="1" i="1" dirty="0">
                <a:solidFill>
                  <a:srgbClr val="003399"/>
                </a:solidFill>
              </a:rPr>
              <a:t>tiêm chủng vắc xin cho các trường hợp</a:t>
            </a:r>
            <a:endParaRPr lang="en-US" dirty="0">
              <a:solidFill>
                <a:srgbClr val="003399"/>
              </a:solidFill>
            </a:endParaRPr>
          </a:p>
        </p:txBody>
      </p:sp>
    </p:spTree>
    <p:extLst>
      <p:ext uri="{BB962C8B-B14F-4D97-AF65-F5344CB8AC3E}">
        <p14:creationId xmlns:p14="http://schemas.microsoft.com/office/powerpoint/2010/main" val="34343914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676400"/>
            <a:ext cx="8302256" cy="4770537"/>
          </a:xfrm>
          <a:prstGeom prst="rect">
            <a:avLst/>
          </a:prstGeom>
        </p:spPr>
        <p:txBody>
          <a:bodyPr wrap="square">
            <a:spAutoFit/>
          </a:bodyPr>
          <a:lstStyle/>
          <a:p>
            <a:pPr marL="342900" lvl="0" indent="-342900" algn="just">
              <a:spcBef>
                <a:spcPts val="1200"/>
              </a:spcBef>
              <a:buFont typeface="Courier New" pitchFamily="49" charset="0"/>
              <a:buChar char="o"/>
            </a:pPr>
            <a:r>
              <a:rPr lang="en-US" dirty="0" err="1" smtClean="0">
                <a:latin typeface="Arial" pitchFamily="34" charset="0"/>
                <a:cs typeface="Arial" pitchFamily="34" charset="0"/>
              </a:rPr>
              <a:t>Trẻ</a:t>
            </a:r>
            <a:r>
              <a:rPr lang="en-US" dirty="0" smtClean="0">
                <a:latin typeface="Arial" pitchFamily="34" charset="0"/>
                <a:cs typeface="Arial" pitchFamily="34" charset="0"/>
              </a:rPr>
              <a:t> </a:t>
            </a:r>
            <a:r>
              <a:rPr lang="en-US" dirty="0" err="1">
                <a:latin typeface="Arial" pitchFamily="34" charset="0"/>
                <a:cs typeface="Arial" pitchFamily="34" charset="0"/>
              </a:rPr>
              <a:t>mắc</a:t>
            </a:r>
            <a:r>
              <a:rPr lang="en-US" dirty="0">
                <a:latin typeface="Arial" pitchFamily="34" charset="0"/>
                <a:cs typeface="Arial" pitchFamily="34" charset="0"/>
              </a:rPr>
              <a:t> </a:t>
            </a:r>
            <a:r>
              <a:rPr lang="en-US" dirty="0" err="1">
                <a:latin typeface="Arial" pitchFamily="34" charset="0"/>
                <a:cs typeface="Arial" pitchFamily="34" charset="0"/>
              </a:rPr>
              <a:t>các</a:t>
            </a:r>
            <a:r>
              <a:rPr lang="en-US" dirty="0">
                <a:latin typeface="Arial" pitchFamily="34" charset="0"/>
                <a:cs typeface="Arial" pitchFamily="34" charset="0"/>
              </a:rPr>
              <a:t> </a:t>
            </a:r>
            <a:r>
              <a:rPr lang="en-US" dirty="0" err="1">
                <a:latin typeface="Arial" pitchFamily="34" charset="0"/>
                <a:cs typeface="Arial" pitchFamily="34" charset="0"/>
              </a:rPr>
              <a:t>bệnh</a:t>
            </a:r>
            <a:r>
              <a:rPr lang="en-US" dirty="0">
                <a:latin typeface="Arial" pitchFamily="34" charset="0"/>
                <a:cs typeface="Arial" pitchFamily="34" charset="0"/>
              </a:rPr>
              <a:t> </a:t>
            </a:r>
            <a:r>
              <a:rPr lang="en-US" dirty="0" err="1">
                <a:latin typeface="Arial" pitchFamily="34" charset="0"/>
                <a:cs typeface="Arial" pitchFamily="34" charset="0"/>
              </a:rPr>
              <a:t>cấp</a:t>
            </a:r>
            <a:r>
              <a:rPr lang="en-US" dirty="0">
                <a:latin typeface="Arial" pitchFamily="34" charset="0"/>
                <a:cs typeface="Arial" pitchFamily="34" charset="0"/>
              </a:rPr>
              <a:t> </a:t>
            </a:r>
            <a:r>
              <a:rPr lang="en-US" dirty="0" err="1">
                <a:latin typeface="Arial" pitchFamily="34" charset="0"/>
                <a:cs typeface="Arial" pitchFamily="34" charset="0"/>
              </a:rPr>
              <a:t>tính</a:t>
            </a:r>
            <a:r>
              <a:rPr lang="en-US" dirty="0">
                <a:latin typeface="Arial" pitchFamily="34" charset="0"/>
                <a:cs typeface="Arial" pitchFamily="34" charset="0"/>
              </a:rPr>
              <a:t>, </a:t>
            </a:r>
            <a:r>
              <a:rPr lang="en-US" dirty="0" err="1">
                <a:latin typeface="Arial" pitchFamily="34" charset="0"/>
                <a:cs typeface="Arial" pitchFamily="34" charset="0"/>
              </a:rPr>
              <a:t>đặc</a:t>
            </a:r>
            <a:r>
              <a:rPr lang="en-US" dirty="0">
                <a:latin typeface="Arial" pitchFamily="34" charset="0"/>
                <a:cs typeface="Arial" pitchFamily="34" charset="0"/>
              </a:rPr>
              <a:t> </a:t>
            </a:r>
            <a:r>
              <a:rPr lang="en-US" dirty="0" err="1">
                <a:latin typeface="Arial" pitchFamily="34" charset="0"/>
                <a:cs typeface="Arial" pitchFamily="34" charset="0"/>
              </a:rPr>
              <a:t>biệt</a:t>
            </a:r>
            <a:r>
              <a:rPr lang="en-US" dirty="0">
                <a:latin typeface="Arial" pitchFamily="34" charset="0"/>
                <a:cs typeface="Arial" pitchFamily="34" charset="0"/>
              </a:rPr>
              <a:t> </a:t>
            </a:r>
            <a:r>
              <a:rPr lang="en-US" dirty="0" err="1">
                <a:latin typeface="Arial" pitchFamily="34" charset="0"/>
                <a:cs typeface="Arial" pitchFamily="34" charset="0"/>
              </a:rPr>
              <a:t>là</a:t>
            </a:r>
            <a:r>
              <a:rPr lang="en-US" dirty="0">
                <a:latin typeface="Arial" pitchFamily="34" charset="0"/>
                <a:cs typeface="Arial" pitchFamily="34" charset="0"/>
              </a:rPr>
              <a:t> </a:t>
            </a:r>
            <a:r>
              <a:rPr lang="en-US" dirty="0" err="1">
                <a:latin typeface="Arial" pitchFamily="34" charset="0"/>
                <a:cs typeface="Arial" pitchFamily="34" charset="0"/>
              </a:rPr>
              <a:t>các</a:t>
            </a:r>
            <a:r>
              <a:rPr lang="en-US" dirty="0">
                <a:latin typeface="Arial" pitchFamily="34" charset="0"/>
                <a:cs typeface="Arial" pitchFamily="34" charset="0"/>
              </a:rPr>
              <a:t> </a:t>
            </a:r>
            <a:r>
              <a:rPr lang="en-US" dirty="0" err="1">
                <a:latin typeface="Arial" pitchFamily="34" charset="0"/>
                <a:cs typeface="Arial" pitchFamily="34" charset="0"/>
              </a:rPr>
              <a:t>bệnh</a:t>
            </a:r>
            <a:r>
              <a:rPr lang="en-US" dirty="0">
                <a:latin typeface="Arial" pitchFamily="34" charset="0"/>
                <a:cs typeface="Arial" pitchFamily="34" charset="0"/>
              </a:rPr>
              <a:t> </a:t>
            </a:r>
            <a:r>
              <a:rPr lang="en-US" dirty="0" err="1">
                <a:latin typeface="Arial" pitchFamily="34" charset="0"/>
                <a:cs typeface="Arial" pitchFamily="34" charset="0"/>
              </a:rPr>
              <a:t>nhiễm</a:t>
            </a:r>
            <a:r>
              <a:rPr lang="en-US" dirty="0">
                <a:latin typeface="Arial" pitchFamily="34" charset="0"/>
                <a:cs typeface="Arial" pitchFamily="34" charset="0"/>
              </a:rPr>
              <a:t> </a:t>
            </a:r>
            <a:r>
              <a:rPr lang="en-US" dirty="0" err="1" smtClean="0">
                <a:latin typeface="Arial" pitchFamily="34" charset="0"/>
                <a:cs typeface="Arial" pitchFamily="34" charset="0"/>
              </a:rPr>
              <a:t>trùng</a:t>
            </a:r>
            <a:r>
              <a:rPr lang="en-US" dirty="0" smtClean="0">
                <a:latin typeface="Arial" pitchFamily="34" charset="0"/>
                <a:cs typeface="Arial" pitchFamily="34" charset="0"/>
              </a:rPr>
              <a:t>.</a:t>
            </a:r>
          </a:p>
          <a:p>
            <a:pPr marL="342900" lvl="0" indent="-342900" algn="just">
              <a:spcBef>
                <a:spcPts val="1200"/>
              </a:spcBef>
              <a:buFont typeface="Courier New" pitchFamily="49" charset="0"/>
              <a:buChar char="o"/>
            </a:pPr>
            <a:r>
              <a:rPr lang="en-US" dirty="0" err="1" smtClean="0">
                <a:latin typeface="Arial" pitchFamily="34" charset="0"/>
                <a:cs typeface="Arial" pitchFamily="34" charset="0"/>
              </a:rPr>
              <a:t>Trẻ</a:t>
            </a:r>
            <a:r>
              <a:rPr lang="en-US" dirty="0" smtClean="0">
                <a:latin typeface="Arial" pitchFamily="34" charset="0"/>
                <a:cs typeface="Arial" pitchFamily="34" charset="0"/>
              </a:rPr>
              <a:t> </a:t>
            </a:r>
            <a:r>
              <a:rPr lang="en-US" dirty="0" err="1">
                <a:latin typeface="Arial" pitchFamily="34" charset="0"/>
                <a:cs typeface="Arial" pitchFamily="34" charset="0"/>
              </a:rPr>
              <a:t>sốt</a:t>
            </a:r>
            <a:r>
              <a:rPr lang="en-US" dirty="0">
                <a:latin typeface="Arial" pitchFamily="34" charset="0"/>
                <a:cs typeface="Arial" pitchFamily="34" charset="0"/>
              </a:rPr>
              <a:t> ≥ 37,5°C </a:t>
            </a:r>
            <a:r>
              <a:rPr lang="en-US" dirty="0" err="1">
                <a:latin typeface="Arial" pitchFamily="34" charset="0"/>
                <a:cs typeface="Arial" pitchFamily="34" charset="0"/>
              </a:rPr>
              <a:t>hoặc</a:t>
            </a:r>
            <a:r>
              <a:rPr lang="en-US" dirty="0">
                <a:latin typeface="Arial" pitchFamily="34" charset="0"/>
                <a:cs typeface="Arial" pitchFamily="34" charset="0"/>
              </a:rPr>
              <a:t> </a:t>
            </a:r>
            <a:r>
              <a:rPr lang="en-US" dirty="0" err="1">
                <a:latin typeface="Arial" pitchFamily="34" charset="0"/>
                <a:cs typeface="Arial" pitchFamily="34" charset="0"/>
              </a:rPr>
              <a:t>hạ</a:t>
            </a:r>
            <a:r>
              <a:rPr lang="en-US" dirty="0">
                <a:latin typeface="Arial" pitchFamily="34" charset="0"/>
                <a:cs typeface="Arial" pitchFamily="34" charset="0"/>
              </a:rPr>
              <a:t> </a:t>
            </a:r>
            <a:r>
              <a:rPr lang="en-US" dirty="0" err="1">
                <a:latin typeface="Arial" pitchFamily="34" charset="0"/>
                <a:cs typeface="Arial" pitchFamily="34" charset="0"/>
              </a:rPr>
              <a:t>thân</a:t>
            </a:r>
            <a:r>
              <a:rPr lang="en-US" dirty="0">
                <a:latin typeface="Arial" pitchFamily="34" charset="0"/>
                <a:cs typeface="Arial" pitchFamily="34" charset="0"/>
              </a:rPr>
              <a:t> </a:t>
            </a:r>
            <a:r>
              <a:rPr lang="en-US" dirty="0" err="1">
                <a:latin typeface="Arial" pitchFamily="34" charset="0"/>
                <a:cs typeface="Arial" pitchFamily="34" charset="0"/>
              </a:rPr>
              <a:t>nhiệt</a:t>
            </a:r>
            <a:r>
              <a:rPr lang="en-US" dirty="0">
                <a:latin typeface="Arial" pitchFamily="34" charset="0"/>
                <a:cs typeface="Arial" pitchFamily="34" charset="0"/>
              </a:rPr>
              <a:t> ≤ 35,5 </a:t>
            </a:r>
            <a:r>
              <a:rPr lang="en-US" dirty="0" smtClean="0">
                <a:latin typeface="Arial" pitchFamily="34" charset="0"/>
                <a:cs typeface="Arial" pitchFamily="34" charset="0"/>
              </a:rPr>
              <a:t>C </a:t>
            </a:r>
            <a:r>
              <a:rPr lang="en-US" dirty="0">
                <a:latin typeface="Arial" pitchFamily="34" charset="0"/>
                <a:cs typeface="Arial" pitchFamily="34" charset="0"/>
              </a:rPr>
              <a:t>(</a:t>
            </a:r>
            <a:r>
              <a:rPr lang="en-US" dirty="0" err="1">
                <a:latin typeface="Arial" pitchFamily="34" charset="0"/>
                <a:cs typeface="Arial" pitchFamily="34" charset="0"/>
              </a:rPr>
              <a:t>đo</a:t>
            </a:r>
            <a:r>
              <a:rPr lang="en-US" dirty="0">
                <a:latin typeface="Arial" pitchFamily="34" charset="0"/>
                <a:cs typeface="Arial" pitchFamily="34" charset="0"/>
              </a:rPr>
              <a:t> </a:t>
            </a:r>
            <a:r>
              <a:rPr lang="en-US" dirty="0" err="1">
                <a:latin typeface="Arial" pitchFamily="34" charset="0"/>
                <a:cs typeface="Arial" pitchFamily="34" charset="0"/>
              </a:rPr>
              <a:t>nhiệt</a:t>
            </a:r>
            <a:r>
              <a:rPr lang="en-US" dirty="0">
                <a:latin typeface="Arial" pitchFamily="34" charset="0"/>
                <a:cs typeface="Arial" pitchFamily="34" charset="0"/>
              </a:rPr>
              <a:t> </a:t>
            </a:r>
            <a:r>
              <a:rPr lang="en-US" dirty="0" err="1">
                <a:latin typeface="Arial" pitchFamily="34" charset="0"/>
                <a:cs typeface="Arial" pitchFamily="34" charset="0"/>
              </a:rPr>
              <a:t>độ</a:t>
            </a:r>
            <a:r>
              <a:rPr lang="en-US" dirty="0">
                <a:latin typeface="Arial" pitchFamily="34" charset="0"/>
                <a:cs typeface="Arial" pitchFamily="34" charset="0"/>
              </a:rPr>
              <a:t> </a:t>
            </a:r>
            <a:r>
              <a:rPr lang="en-US" dirty="0" err="1">
                <a:latin typeface="Arial" pitchFamily="34" charset="0"/>
                <a:cs typeface="Arial" pitchFamily="34" charset="0"/>
              </a:rPr>
              <a:t>tại</a:t>
            </a:r>
            <a:r>
              <a:rPr lang="en-US" dirty="0">
                <a:latin typeface="Arial" pitchFamily="34" charset="0"/>
                <a:cs typeface="Arial" pitchFamily="34" charset="0"/>
              </a:rPr>
              <a:t> </a:t>
            </a:r>
            <a:r>
              <a:rPr lang="en-US" dirty="0" err="1">
                <a:latin typeface="Arial" pitchFamily="34" charset="0"/>
                <a:cs typeface="Arial" pitchFamily="34" charset="0"/>
              </a:rPr>
              <a:t>nách</a:t>
            </a:r>
            <a:r>
              <a:rPr lang="en-US" dirty="0" smtClean="0">
                <a:latin typeface="Arial" pitchFamily="34" charset="0"/>
                <a:cs typeface="Arial" pitchFamily="34" charset="0"/>
              </a:rPr>
              <a:t>).</a:t>
            </a:r>
          </a:p>
          <a:p>
            <a:pPr marL="342900" lvl="0" indent="-342900" algn="just">
              <a:spcBef>
                <a:spcPts val="1200"/>
              </a:spcBef>
              <a:buFont typeface="Courier New" pitchFamily="49" charset="0"/>
              <a:buChar char="o"/>
            </a:pPr>
            <a:r>
              <a:rPr lang="en-US" dirty="0" err="1" smtClean="0">
                <a:latin typeface="Arial" pitchFamily="34" charset="0"/>
                <a:cs typeface="Arial" pitchFamily="34" charset="0"/>
              </a:rPr>
              <a:t>Trẻ</a:t>
            </a:r>
            <a:r>
              <a:rPr lang="en-US" dirty="0" smtClean="0">
                <a:latin typeface="Arial" pitchFamily="34" charset="0"/>
                <a:cs typeface="Arial" pitchFamily="34" charset="0"/>
              </a:rPr>
              <a:t> </a:t>
            </a:r>
            <a:r>
              <a:rPr lang="en-US" dirty="0" err="1">
                <a:latin typeface="Arial" pitchFamily="34" charset="0"/>
                <a:cs typeface="Arial" pitchFamily="34" charset="0"/>
              </a:rPr>
              <a:t>mới</a:t>
            </a:r>
            <a:r>
              <a:rPr lang="en-US" dirty="0">
                <a:latin typeface="Arial" pitchFamily="34" charset="0"/>
                <a:cs typeface="Arial" pitchFamily="34" charset="0"/>
              </a:rPr>
              <a:t> </a:t>
            </a:r>
            <a:r>
              <a:rPr lang="en-US" dirty="0" err="1">
                <a:latin typeface="Arial" pitchFamily="34" charset="0"/>
                <a:cs typeface="Arial" pitchFamily="34" charset="0"/>
              </a:rPr>
              <a:t>truyền</a:t>
            </a:r>
            <a:r>
              <a:rPr lang="en-US" dirty="0">
                <a:latin typeface="Arial" pitchFamily="34" charset="0"/>
                <a:cs typeface="Arial" pitchFamily="34" charset="0"/>
              </a:rPr>
              <a:t> </a:t>
            </a:r>
            <a:r>
              <a:rPr lang="en-US" dirty="0" err="1">
                <a:latin typeface="Arial" pitchFamily="34" charset="0"/>
                <a:cs typeface="Arial" pitchFamily="34" charset="0"/>
              </a:rPr>
              <a:t>máu</a:t>
            </a:r>
            <a:r>
              <a:rPr lang="en-US" dirty="0">
                <a:latin typeface="Arial" pitchFamily="34" charset="0"/>
                <a:cs typeface="Arial" pitchFamily="34" charset="0"/>
              </a:rPr>
              <a:t>, </a:t>
            </a:r>
            <a:r>
              <a:rPr lang="en-US" dirty="0" err="1">
                <a:latin typeface="Arial" pitchFamily="34" charset="0"/>
                <a:cs typeface="Arial" pitchFamily="34" charset="0"/>
              </a:rPr>
              <a:t>các</a:t>
            </a:r>
            <a:r>
              <a:rPr lang="en-US" dirty="0">
                <a:latin typeface="Arial" pitchFamily="34" charset="0"/>
                <a:cs typeface="Arial" pitchFamily="34" charset="0"/>
              </a:rPr>
              <a:t> </a:t>
            </a:r>
            <a:r>
              <a:rPr lang="en-US" dirty="0" err="1">
                <a:latin typeface="Arial" pitchFamily="34" charset="0"/>
                <a:cs typeface="Arial" pitchFamily="34" charset="0"/>
              </a:rPr>
              <a:t>sản</a:t>
            </a:r>
            <a:r>
              <a:rPr lang="en-US" dirty="0">
                <a:latin typeface="Arial" pitchFamily="34" charset="0"/>
                <a:cs typeface="Arial" pitchFamily="34" charset="0"/>
              </a:rPr>
              <a:t> </a:t>
            </a:r>
            <a:r>
              <a:rPr lang="en-US" dirty="0" err="1">
                <a:latin typeface="Arial" pitchFamily="34" charset="0"/>
                <a:cs typeface="Arial" pitchFamily="34" charset="0"/>
              </a:rPr>
              <a:t>phẩm</a:t>
            </a:r>
            <a:r>
              <a:rPr lang="en-US" dirty="0">
                <a:latin typeface="Arial" pitchFamily="34" charset="0"/>
                <a:cs typeface="Arial" pitchFamily="34" charset="0"/>
              </a:rPr>
              <a:t> </a:t>
            </a:r>
            <a:r>
              <a:rPr lang="en-US" dirty="0" err="1">
                <a:latin typeface="Arial" pitchFamily="34" charset="0"/>
                <a:cs typeface="Arial" pitchFamily="34" charset="0"/>
              </a:rPr>
              <a:t>tư</a:t>
            </a:r>
            <a:r>
              <a:rPr lang="en-US" dirty="0">
                <a:latin typeface="Arial" pitchFamily="34" charset="0"/>
                <a:cs typeface="Arial" pitchFamily="34" charset="0"/>
              </a:rPr>
              <a:t>̀ </a:t>
            </a:r>
            <a:r>
              <a:rPr lang="en-US" dirty="0" err="1">
                <a:latin typeface="Arial" pitchFamily="34" charset="0"/>
                <a:cs typeface="Arial" pitchFamily="34" charset="0"/>
              </a:rPr>
              <a:t>máu</a:t>
            </a:r>
            <a:r>
              <a:rPr lang="en-US" dirty="0">
                <a:latin typeface="Arial" pitchFamily="34" charset="0"/>
                <a:cs typeface="Arial" pitchFamily="34" charset="0"/>
              </a:rPr>
              <a:t> </a:t>
            </a:r>
            <a:r>
              <a:rPr lang="en-US" dirty="0" err="1">
                <a:latin typeface="Arial" pitchFamily="34" charset="0"/>
                <a:cs typeface="Arial" pitchFamily="34" charset="0"/>
              </a:rPr>
              <a:t>hoặc</a:t>
            </a:r>
            <a:r>
              <a:rPr lang="en-US" dirty="0">
                <a:latin typeface="Arial" pitchFamily="34" charset="0"/>
                <a:cs typeface="Arial" pitchFamily="34" charset="0"/>
              </a:rPr>
              <a:t> </a:t>
            </a:r>
            <a:r>
              <a:rPr lang="en-US" dirty="0" err="1">
                <a:latin typeface="Arial" pitchFamily="34" charset="0"/>
                <a:cs typeface="Arial" pitchFamily="34" charset="0"/>
              </a:rPr>
              <a:t>dùng</a:t>
            </a:r>
            <a:r>
              <a:rPr lang="en-US" dirty="0">
                <a:latin typeface="Arial" pitchFamily="34" charset="0"/>
                <a:cs typeface="Arial" pitchFamily="34" charset="0"/>
              </a:rPr>
              <a:t> </a:t>
            </a:r>
            <a:r>
              <a:rPr lang="en-US" dirty="0" err="1">
                <a:latin typeface="Arial" pitchFamily="34" charset="0"/>
                <a:cs typeface="Arial" pitchFamily="34" charset="0"/>
              </a:rPr>
              <a:t>các</a:t>
            </a:r>
            <a:r>
              <a:rPr lang="en-US" dirty="0">
                <a:latin typeface="Arial" pitchFamily="34" charset="0"/>
                <a:cs typeface="Arial" pitchFamily="34" charset="0"/>
              </a:rPr>
              <a:t> </a:t>
            </a:r>
            <a:r>
              <a:rPr lang="en-US" dirty="0" err="1">
                <a:latin typeface="Arial" pitchFamily="34" charset="0"/>
                <a:cs typeface="Arial" pitchFamily="34" charset="0"/>
              </a:rPr>
              <a:t>sản</a:t>
            </a:r>
            <a:r>
              <a:rPr lang="en-US" dirty="0">
                <a:latin typeface="Arial" pitchFamily="34" charset="0"/>
                <a:cs typeface="Arial" pitchFamily="34" charset="0"/>
              </a:rPr>
              <a:t> </a:t>
            </a:r>
            <a:r>
              <a:rPr lang="en-US" dirty="0" err="1">
                <a:latin typeface="Arial" pitchFamily="34" charset="0"/>
                <a:cs typeface="Arial" pitchFamily="34" charset="0"/>
              </a:rPr>
              <a:t>phẩm</a:t>
            </a:r>
            <a:r>
              <a:rPr lang="en-US" dirty="0">
                <a:latin typeface="Arial" pitchFamily="34" charset="0"/>
                <a:cs typeface="Arial" pitchFamily="34" charset="0"/>
              </a:rPr>
              <a:t> globulin </a:t>
            </a:r>
            <a:r>
              <a:rPr lang="en-US" dirty="0" err="1">
                <a:latin typeface="Arial" pitchFamily="34" charset="0"/>
                <a:cs typeface="Arial" pitchFamily="34" charset="0"/>
              </a:rPr>
              <a:t>miễn</a:t>
            </a:r>
            <a:r>
              <a:rPr lang="en-US" dirty="0">
                <a:latin typeface="Arial" pitchFamily="34" charset="0"/>
                <a:cs typeface="Arial" pitchFamily="34" charset="0"/>
              </a:rPr>
              <a:t> </a:t>
            </a:r>
            <a:r>
              <a:rPr lang="en-US" dirty="0" err="1">
                <a:latin typeface="Arial" pitchFamily="34" charset="0"/>
                <a:cs typeface="Arial" pitchFamily="34" charset="0"/>
              </a:rPr>
              <a:t>dịch</a:t>
            </a:r>
            <a:r>
              <a:rPr lang="en-US" dirty="0">
                <a:latin typeface="Arial" pitchFamily="34" charset="0"/>
                <a:cs typeface="Arial" pitchFamily="34" charset="0"/>
              </a:rPr>
              <a:t> </a:t>
            </a:r>
            <a:r>
              <a:rPr lang="en-US" dirty="0" err="1">
                <a:latin typeface="Arial" pitchFamily="34" charset="0"/>
                <a:cs typeface="Arial" pitchFamily="34" charset="0"/>
              </a:rPr>
              <a:t>trong</a:t>
            </a:r>
            <a:r>
              <a:rPr lang="en-US" dirty="0">
                <a:latin typeface="Arial" pitchFamily="34" charset="0"/>
                <a:cs typeface="Arial" pitchFamily="34" charset="0"/>
              </a:rPr>
              <a:t> </a:t>
            </a:r>
            <a:r>
              <a:rPr lang="en-US" dirty="0" err="1">
                <a:latin typeface="Arial" pitchFamily="34" charset="0"/>
                <a:cs typeface="Arial" pitchFamily="34" charset="0"/>
              </a:rPr>
              <a:t>vòng</a:t>
            </a:r>
            <a:r>
              <a:rPr lang="en-US" dirty="0">
                <a:latin typeface="Arial" pitchFamily="34" charset="0"/>
                <a:cs typeface="Arial" pitchFamily="34" charset="0"/>
              </a:rPr>
              <a:t> 3 </a:t>
            </a:r>
            <a:r>
              <a:rPr lang="en-US" dirty="0" err="1">
                <a:latin typeface="Arial" pitchFamily="34" charset="0"/>
                <a:cs typeface="Arial" pitchFamily="34" charset="0"/>
              </a:rPr>
              <a:t>tháng</a:t>
            </a:r>
            <a:r>
              <a:rPr lang="en-US" dirty="0">
                <a:latin typeface="Arial" pitchFamily="34" charset="0"/>
                <a:cs typeface="Arial" pitchFamily="34" charset="0"/>
              </a:rPr>
              <a:t> </a:t>
            </a:r>
            <a:r>
              <a:rPr lang="en-US" dirty="0" err="1">
                <a:latin typeface="Arial" pitchFamily="34" charset="0"/>
                <a:cs typeface="Arial" pitchFamily="34" charset="0"/>
              </a:rPr>
              <a:t>trừ</a:t>
            </a:r>
            <a:r>
              <a:rPr lang="en-US" dirty="0">
                <a:latin typeface="Arial" pitchFamily="34" charset="0"/>
                <a:cs typeface="Arial" pitchFamily="34" charset="0"/>
              </a:rPr>
              <a:t> </a:t>
            </a:r>
            <a:r>
              <a:rPr lang="en-US" dirty="0" err="1">
                <a:latin typeface="Arial" pitchFamily="34" charset="0"/>
                <a:cs typeface="Arial" pitchFamily="34" charset="0"/>
              </a:rPr>
              <a:t>trường</a:t>
            </a:r>
            <a:r>
              <a:rPr lang="en-US" dirty="0">
                <a:latin typeface="Arial" pitchFamily="34" charset="0"/>
                <a:cs typeface="Arial" pitchFamily="34" charset="0"/>
              </a:rPr>
              <a:t> </a:t>
            </a:r>
            <a:r>
              <a:rPr lang="en-US" dirty="0" err="1">
                <a:latin typeface="Arial" pitchFamily="34" charset="0"/>
                <a:cs typeface="Arial" pitchFamily="34" charset="0"/>
              </a:rPr>
              <a:t>hợp</a:t>
            </a:r>
            <a:r>
              <a:rPr lang="en-US" dirty="0">
                <a:latin typeface="Arial" pitchFamily="34" charset="0"/>
                <a:cs typeface="Arial" pitchFamily="34" charset="0"/>
              </a:rPr>
              <a:t> </a:t>
            </a:r>
            <a:r>
              <a:rPr lang="en-US" dirty="0" err="1">
                <a:latin typeface="Arial" pitchFamily="34" charset="0"/>
                <a:cs typeface="Arial" pitchFamily="34" charset="0"/>
              </a:rPr>
              <a:t>trẻ</a:t>
            </a:r>
            <a:r>
              <a:rPr lang="en-US" dirty="0">
                <a:latin typeface="Arial" pitchFamily="34" charset="0"/>
                <a:cs typeface="Arial" pitchFamily="34" charset="0"/>
              </a:rPr>
              <a:t> </a:t>
            </a:r>
            <a:r>
              <a:rPr lang="en-US" dirty="0" err="1">
                <a:latin typeface="Arial" pitchFamily="34" charset="0"/>
                <a:cs typeface="Arial" pitchFamily="34" charset="0"/>
              </a:rPr>
              <a:t>đang</a:t>
            </a:r>
            <a:r>
              <a:rPr lang="en-US" dirty="0">
                <a:latin typeface="Arial" pitchFamily="34" charset="0"/>
                <a:cs typeface="Arial" pitchFamily="34" charset="0"/>
              </a:rPr>
              <a:t> </a:t>
            </a:r>
            <a:r>
              <a:rPr lang="en-US" dirty="0" err="1">
                <a:latin typeface="Arial" pitchFamily="34" charset="0"/>
                <a:cs typeface="Arial" pitchFamily="34" charset="0"/>
              </a:rPr>
              <a:t>sử</a:t>
            </a:r>
            <a:r>
              <a:rPr lang="en-US" dirty="0">
                <a:latin typeface="Arial" pitchFamily="34" charset="0"/>
                <a:cs typeface="Arial" pitchFamily="34" charset="0"/>
              </a:rPr>
              <a:t> </a:t>
            </a:r>
            <a:r>
              <a:rPr lang="en-US" dirty="0" err="1">
                <a:latin typeface="Arial" pitchFamily="34" charset="0"/>
                <a:cs typeface="Arial" pitchFamily="34" charset="0"/>
              </a:rPr>
              <a:t>dụng</a:t>
            </a:r>
            <a:r>
              <a:rPr lang="en-US" dirty="0">
                <a:latin typeface="Arial" pitchFamily="34" charset="0"/>
                <a:cs typeface="Arial" pitchFamily="34" charset="0"/>
              </a:rPr>
              <a:t> globulin </a:t>
            </a:r>
            <a:r>
              <a:rPr lang="en-US" dirty="0" err="1">
                <a:latin typeface="Arial" pitchFamily="34" charset="0"/>
                <a:cs typeface="Arial" pitchFamily="34" charset="0"/>
              </a:rPr>
              <a:t>miễn</a:t>
            </a:r>
            <a:r>
              <a:rPr lang="en-US" dirty="0">
                <a:latin typeface="Arial" pitchFamily="34" charset="0"/>
                <a:cs typeface="Arial" pitchFamily="34" charset="0"/>
              </a:rPr>
              <a:t> </a:t>
            </a:r>
            <a:r>
              <a:rPr lang="en-US" dirty="0" err="1">
                <a:latin typeface="Arial" pitchFamily="34" charset="0"/>
                <a:cs typeface="Arial" pitchFamily="34" charset="0"/>
              </a:rPr>
              <a:t>dịch</a:t>
            </a:r>
            <a:r>
              <a:rPr lang="en-US" dirty="0">
                <a:latin typeface="Arial" pitchFamily="34" charset="0"/>
                <a:cs typeface="Arial" pitchFamily="34" charset="0"/>
              </a:rPr>
              <a:t> </a:t>
            </a:r>
            <a:r>
              <a:rPr lang="en-US" dirty="0" err="1">
                <a:latin typeface="Arial" pitchFamily="34" charset="0"/>
                <a:cs typeface="Arial" pitchFamily="34" charset="0"/>
              </a:rPr>
              <a:t>điều</a:t>
            </a:r>
            <a:r>
              <a:rPr lang="en-US" dirty="0">
                <a:latin typeface="Arial" pitchFamily="34" charset="0"/>
                <a:cs typeface="Arial" pitchFamily="34" charset="0"/>
              </a:rPr>
              <a:t> </a:t>
            </a:r>
            <a:r>
              <a:rPr lang="en-US" dirty="0" err="1">
                <a:latin typeface="Arial" pitchFamily="34" charset="0"/>
                <a:cs typeface="Arial" pitchFamily="34" charset="0"/>
              </a:rPr>
              <a:t>trị</a:t>
            </a:r>
            <a:r>
              <a:rPr lang="en-US" dirty="0">
                <a:latin typeface="Arial" pitchFamily="34" charset="0"/>
                <a:cs typeface="Arial" pitchFamily="34" charset="0"/>
              </a:rPr>
              <a:t> </a:t>
            </a:r>
            <a:r>
              <a:rPr lang="en-US" dirty="0" err="1">
                <a:latin typeface="Arial" pitchFamily="34" charset="0"/>
                <a:cs typeface="Arial" pitchFamily="34" charset="0"/>
              </a:rPr>
              <a:t>viêm</a:t>
            </a:r>
            <a:r>
              <a:rPr lang="en-US" dirty="0">
                <a:latin typeface="Arial" pitchFamily="34" charset="0"/>
                <a:cs typeface="Arial" pitchFamily="34" charset="0"/>
              </a:rPr>
              <a:t> </a:t>
            </a:r>
            <a:r>
              <a:rPr lang="en-US" dirty="0" err="1">
                <a:latin typeface="Arial" pitchFamily="34" charset="0"/>
                <a:cs typeface="Arial" pitchFamily="34" charset="0"/>
              </a:rPr>
              <a:t>gan</a:t>
            </a:r>
            <a:r>
              <a:rPr lang="en-US" dirty="0">
                <a:latin typeface="Arial" pitchFamily="34" charset="0"/>
                <a:cs typeface="Arial" pitchFamily="34" charset="0"/>
              </a:rPr>
              <a:t> </a:t>
            </a:r>
            <a:r>
              <a:rPr lang="en-US" dirty="0" smtClean="0">
                <a:latin typeface="Arial" pitchFamily="34" charset="0"/>
                <a:cs typeface="Arial" pitchFamily="34" charset="0"/>
              </a:rPr>
              <a:t>B.</a:t>
            </a:r>
          </a:p>
          <a:p>
            <a:pPr marL="342900" lvl="0" indent="-342900" algn="just">
              <a:spcBef>
                <a:spcPts val="1200"/>
              </a:spcBef>
              <a:buFont typeface="Courier New" pitchFamily="49" charset="0"/>
              <a:buChar char="o"/>
            </a:pPr>
            <a:r>
              <a:rPr lang="en-US" dirty="0" err="1" smtClean="0">
                <a:latin typeface="Arial" pitchFamily="34" charset="0"/>
                <a:cs typeface="Arial" pitchFamily="34" charset="0"/>
              </a:rPr>
              <a:t>Trẻ</a:t>
            </a:r>
            <a:r>
              <a:rPr lang="en-US" dirty="0" smtClean="0">
                <a:latin typeface="Arial" pitchFamily="34" charset="0"/>
                <a:cs typeface="Arial" pitchFamily="34" charset="0"/>
              </a:rPr>
              <a:t> </a:t>
            </a:r>
            <a:r>
              <a:rPr lang="en-US" dirty="0" err="1">
                <a:latin typeface="Arial" pitchFamily="34" charset="0"/>
                <a:cs typeface="Arial" pitchFamily="34" charset="0"/>
              </a:rPr>
              <a:t>đang</a:t>
            </a:r>
            <a:r>
              <a:rPr lang="en-US" dirty="0">
                <a:latin typeface="Arial" pitchFamily="34" charset="0"/>
                <a:cs typeface="Arial" pitchFamily="34" charset="0"/>
              </a:rPr>
              <a:t> </a:t>
            </a:r>
            <a:r>
              <a:rPr lang="en-US" dirty="0" err="1">
                <a:latin typeface="Arial" pitchFamily="34" charset="0"/>
                <a:cs typeface="Arial" pitchFamily="34" charset="0"/>
              </a:rPr>
              <a:t>hoặc</a:t>
            </a:r>
            <a:r>
              <a:rPr lang="en-US" dirty="0">
                <a:latin typeface="Arial" pitchFamily="34" charset="0"/>
                <a:cs typeface="Arial" pitchFamily="34" charset="0"/>
              </a:rPr>
              <a:t> </a:t>
            </a:r>
            <a:r>
              <a:rPr lang="en-US" dirty="0" err="1">
                <a:latin typeface="Arial" pitchFamily="34" charset="0"/>
                <a:cs typeface="Arial" pitchFamily="34" charset="0"/>
              </a:rPr>
              <a:t>mới</a:t>
            </a:r>
            <a:r>
              <a:rPr lang="en-US" dirty="0">
                <a:latin typeface="Arial" pitchFamily="34" charset="0"/>
                <a:cs typeface="Arial" pitchFamily="34" charset="0"/>
              </a:rPr>
              <a:t> </a:t>
            </a:r>
            <a:r>
              <a:rPr lang="en-US" dirty="0" err="1">
                <a:latin typeface="Arial" pitchFamily="34" charset="0"/>
                <a:cs typeface="Arial" pitchFamily="34" charset="0"/>
              </a:rPr>
              <a:t>kết</a:t>
            </a:r>
            <a:r>
              <a:rPr lang="en-US" dirty="0">
                <a:latin typeface="Arial" pitchFamily="34" charset="0"/>
                <a:cs typeface="Arial" pitchFamily="34" charset="0"/>
              </a:rPr>
              <a:t> </a:t>
            </a:r>
            <a:r>
              <a:rPr lang="en-US" dirty="0" err="1">
                <a:latin typeface="Arial" pitchFamily="34" charset="0"/>
                <a:cs typeface="Arial" pitchFamily="34" charset="0"/>
              </a:rPr>
              <a:t>thúc</a:t>
            </a:r>
            <a:r>
              <a:rPr lang="en-US" dirty="0">
                <a:latin typeface="Arial" pitchFamily="34" charset="0"/>
                <a:cs typeface="Arial" pitchFamily="34" charset="0"/>
              </a:rPr>
              <a:t> </a:t>
            </a:r>
            <a:r>
              <a:rPr lang="en-US" dirty="0" err="1">
                <a:latin typeface="Arial" pitchFamily="34" charset="0"/>
                <a:cs typeface="Arial" pitchFamily="34" charset="0"/>
              </a:rPr>
              <a:t>đợt</a:t>
            </a:r>
            <a:r>
              <a:rPr lang="en-US" dirty="0">
                <a:latin typeface="Arial" pitchFamily="34" charset="0"/>
                <a:cs typeface="Arial" pitchFamily="34" charset="0"/>
              </a:rPr>
              <a:t> </a:t>
            </a:r>
            <a:r>
              <a:rPr lang="en-US" dirty="0" err="1">
                <a:latin typeface="Arial" pitchFamily="34" charset="0"/>
                <a:cs typeface="Arial" pitchFamily="34" charset="0"/>
              </a:rPr>
              <a:t>điều</a:t>
            </a:r>
            <a:r>
              <a:rPr lang="en-US" dirty="0">
                <a:latin typeface="Arial" pitchFamily="34" charset="0"/>
                <a:cs typeface="Arial" pitchFamily="34" charset="0"/>
              </a:rPr>
              <a:t> </a:t>
            </a:r>
            <a:r>
              <a:rPr lang="en-US" dirty="0" err="1">
                <a:latin typeface="Arial" pitchFamily="34" charset="0"/>
                <a:cs typeface="Arial" pitchFamily="34" charset="0"/>
              </a:rPr>
              <a:t>trị</a:t>
            </a:r>
            <a:r>
              <a:rPr lang="en-US" dirty="0">
                <a:latin typeface="Arial" pitchFamily="34" charset="0"/>
                <a:cs typeface="Arial" pitchFamily="34" charset="0"/>
              </a:rPr>
              <a:t> corticoid (</a:t>
            </a:r>
            <a:r>
              <a:rPr lang="en-US" dirty="0" err="1">
                <a:latin typeface="Arial" pitchFamily="34" charset="0"/>
                <a:cs typeface="Arial" pitchFamily="34" charset="0"/>
              </a:rPr>
              <a:t>uống</a:t>
            </a:r>
            <a:r>
              <a:rPr lang="en-US" dirty="0">
                <a:latin typeface="Arial" pitchFamily="34" charset="0"/>
                <a:cs typeface="Arial" pitchFamily="34" charset="0"/>
              </a:rPr>
              <a:t>, </a:t>
            </a:r>
            <a:r>
              <a:rPr lang="en-US" dirty="0" err="1">
                <a:latin typeface="Arial" pitchFamily="34" charset="0"/>
                <a:cs typeface="Arial" pitchFamily="34" charset="0"/>
              </a:rPr>
              <a:t>tiêm</a:t>
            </a:r>
            <a:r>
              <a:rPr lang="en-US" dirty="0">
                <a:latin typeface="Arial" pitchFamily="34" charset="0"/>
                <a:cs typeface="Arial" pitchFamily="34" charset="0"/>
              </a:rPr>
              <a:t>) </a:t>
            </a:r>
            <a:r>
              <a:rPr lang="en-US" dirty="0" err="1">
                <a:latin typeface="Arial" pitchFamily="34" charset="0"/>
                <a:cs typeface="Arial" pitchFamily="34" charset="0"/>
              </a:rPr>
              <a:t>trong</a:t>
            </a:r>
            <a:r>
              <a:rPr lang="en-US" dirty="0">
                <a:latin typeface="Arial" pitchFamily="34" charset="0"/>
                <a:cs typeface="Arial" pitchFamily="34" charset="0"/>
              </a:rPr>
              <a:t> </a:t>
            </a:r>
            <a:r>
              <a:rPr lang="en-US" dirty="0" err="1">
                <a:latin typeface="Arial" pitchFamily="34" charset="0"/>
                <a:cs typeface="Arial" pitchFamily="34" charset="0"/>
              </a:rPr>
              <a:t>vòng</a:t>
            </a:r>
            <a:r>
              <a:rPr lang="en-US" dirty="0">
                <a:latin typeface="Arial" pitchFamily="34" charset="0"/>
                <a:cs typeface="Arial" pitchFamily="34" charset="0"/>
              </a:rPr>
              <a:t> 14 </a:t>
            </a:r>
            <a:r>
              <a:rPr lang="en-US" dirty="0" err="1" smtClean="0">
                <a:latin typeface="Arial" pitchFamily="34" charset="0"/>
                <a:cs typeface="Arial" pitchFamily="34" charset="0"/>
              </a:rPr>
              <a:t>ngày</a:t>
            </a:r>
            <a:r>
              <a:rPr lang="en-US" dirty="0" smtClean="0">
                <a:latin typeface="Arial" pitchFamily="34" charset="0"/>
                <a:cs typeface="Arial" pitchFamily="34" charset="0"/>
              </a:rPr>
              <a:t>.</a:t>
            </a:r>
          </a:p>
          <a:p>
            <a:pPr marL="342900" lvl="0" indent="-342900" algn="just">
              <a:spcBef>
                <a:spcPts val="1200"/>
              </a:spcBef>
              <a:buFont typeface="Courier New" pitchFamily="49" charset="0"/>
              <a:buChar char="o"/>
            </a:pPr>
            <a:r>
              <a:rPr lang="en-US" dirty="0" err="1" smtClean="0">
                <a:latin typeface="Arial" pitchFamily="34" charset="0"/>
                <a:cs typeface="Arial" pitchFamily="34" charset="0"/>
              </a:rPr>
              <a:t>Trẻ</a:t>
            </a:r>
            <a:r>
              <a:rPr lang="en-US" dirty="0" smtClean="0">
                <a:latin typeface="Arial" pitchFamily="34" charset="0"/>
                <a:cs typeface="Arial" pitchFamily="34" charset="0"/>
              </a:rPr>
              <a:t> </a:t>
            </a:r>
            <a:r>
              <a:rPr lang="en-US" dirty="0" err="1">
                <a:latin typeface="Arial" pitchFamily="34" charset="0"/>
                <a:cs typeface="Arial" pitchFamily="34" charset="0"/>
              </a:rPr>
              <a:t>có</a:t>
            </a:r>
            <a:r>
              <a:rPr lang="en-US" dirty="0">
                <a:latin typeface="Arial" pitchFamily="34" charset="0"/>
                <a:cs typeface="Arial" pitchFamily="34" charset="0"/>
              </a:rPr>
              <a:t> </a:t>
            </a:r>
            <a:r>
              <a:rPr lang="en-US" dirty="0" err="1">
                <a:latin typeface="Arial" pitchFamily="34" charset="0"/>
                <a:cs typeface="Arial" pitchFamily="34" charset="0"/>
              </a:rPr>
              <a:t>cân</a:t>
            </a:r>
            <a:r>
              <a:rPr lang="en-US" dirty="0">
                <a:latin typeface="Arial" pitchFamily="34" charset="0"/>
                <a:cs typeface="Arial" pitchFamily="34" charset="0"/>
              </a:rPr>
              <a:t> </a:t>
            </a:r>
            <a:r>
              <a:rPr lang="en-US" dirty="0" err="1">
                <a:latin typeface="Arial" pitchFamily="34" charset="0"/>
                <a:cs typeface="Arial" pitchFamily="34" charset="0"/>
              </a:rPr>
              <a:t>nặng</a:t>
            </a:r>
            <a:r>
              <a:rPr lang="en-US" dirty="0">
                <a:latin typeface="Arial" pitchFamily="34" charset="0"/>
                <a:cs typeface="Arial" pitchFamily="34" charset="0"/>
              </a:rPr>
              <a:t> </a:t>
            </a:r>
            <a:r>
              <a:rPr lang="en-US" dirty="0" err="1">
                <a:latin typeface="Arial" pitchFamily="34" charset="0"/>
                <a:cs typeface="Arial" pitchFamily="34" charset="0"/>
              </a:rPr>
              <a:t>dưới</a:t>
            </a:r>
            <a:r>
              <a:rPr lang="en-US" dirty="0">
                <a:latin typeface="Arial" pitchFamily="34" charset="0"/>
                <a:cs typeface="Arial" pitchFamily="34" charset="0"/>
              </a:rPr>
              <a:t> 2000 gram</a:t>
            </a:r>
            <a:endParaRPr lang="en-US" dirty="0">
              <a:latin typeface="Arial" pitchFamily="34" charset="0"/>
              <a:cs typeface="Arial" pitchFamily="34" charset="0"/>
            </a:endParaRPr>
          </a:p>
        </p:txBody>
      </p:sp>
      <p:sp>
        <p:nvSpPr>
          <p:cNvPr id="3" name="Rectangle 2"/>
          <p:cNvSpPr txBox="1">
            <a:spLocks noChangeArrowheads="1"/>
          </p:cNvSpPr>
          <p:nvPr/>
        </p:nvSpPr>
        <p:spPr bwMode="auto">
          <a:xfrm>
            <a:off x="381000" y="504110"/>
            <a:ext cx="8915400" cy="830997"/>
          </a:xfrm>
          <a:prstGeom prst="rect">
            <a:avLst/>
          </a:prstGeom>
          <a:gradFill>
            <a:gsLst>
              <a:gs pos="0">
                <a:srgbClr val="FFFF00">
                  <a:tint val="66000"/>
                  <a:satMod val="160000"/>
                </a:srgbClr>
              </a:gs>
              <a:gs pos="50000">
                <a:srgbClr val="FFFF00">
                  <a:tint val="44500"/>
                  <a:satMod val="160000"/>
                </a:srgbClr>
              </a:gs>
              <a:gs pos="100000">
                <a:srgbClr val="FFFF00">
                  <a:tint val="23500"/>
                  <a:satMod val="160000"/>
                </a:srgbClr>
              </a:gs>
            </a:gsLst>
            <a:lin ang="16200000" scaled="1"/>
          </a:gradFill>
          <a:ln>
            <a:noFill/>
          </a:ln>
        </p:spPr>
        <p:txBody>
          <a:bodyPr wrap="square" anchor="b">
            <a:spAutoFit/>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1143000" indent="-228600">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algn="ctr" eaLnBrk="1" hangingPunct="1"/>
            <a:r>
              <a:rPr lang="en-US" b="1" i="1" dirty="0" smtClean="0">
                <a:solidFill>
                  <a:srgbClr val="003399"/>
                </a:solidFill>
              </a:rPr>
              <a:t>TẠM </a:t>
            </a:r>
            <a:r>
              <a:rPr lang="en-US" b="1" i="1" dirty="0">
                <a:solidFill>
                  <a:srgbClr val="003399"/>
                </a:solidFill>
              </a:rPr>
              <a:t>HOÃN </a:t>
            </a:r>
            <a:r>
              <a:rPr lang="en-US" b="1" i="1" dirty="0" err="1">
                <a:solidFill>
                  <a:srgbClr val="003399"/>
                </a:solidFill>
              </a:rPr>
              <a:t>tiêm</a:t>
            </a:r>
            <a:r>
              <a:rPr lang="en-US" b="1" i="1" dirty="0">
                <a:solidFill>
                  <a:srgbClr val="003399"/>
                </a:solidFill>
              </a:rPr>
              <a:t> </a:t>
            </a:r>
            <a:r>
              <a:rPr lang="en-US" b="1" i="1" dirty="0" err="1">
                <a:solidFill>
                  <a:srgbClr val="003399"/>
                </a:solidFill>
              </a:rPr>
              <a:t>chủng</a:t>
            </a:r>
            <a:r>
              <a:rPr lang="en-US" b="1" i="1" dirty="0">
                <a:solidFill>
                  <a:srgbClr val="003399"/>
                </a:solidFill>
              </a:rPr>
              <a:t> </a:t>
            </a:r>
            <a:r>
              <a:rPr lang="en-US" b="1" i="1" dirty="0" err="1">
                <a:solidFill>
                  <a:srgbClr val="003399"/>
                </a:solidFill>
              </a:rPr>
              <a:t>vắc</a:t>
            </a:r>
            <a:r>
              <a:rPr lang="en-US" b="1" i="1" dirty="0">
                <a:solidFill>
                  <a:srgbClr val="003399"/>
                </a:solidFill>
              </a:rPr>
              <a:t> </a:t>
            </a:r>
            <a:r>
              <a:rPr lang="en-US" b="1" i="1" dirty="0" err="1">
                <a:solidFill>
                  <a:srgbClr val="003399"/>
                </a:solidFill>
              </a:rPr>
              <a:t>xin</a:t>
            </a:r>
            <a:r>
              <a:rPr lang="en-US" b="1" i="1" dirty="0">
                <a:solidFill>
                  <a:srgbClr val="003399"/>
                </a:solidFill>
              </a:rPr>
              <a:t> DPT-VGB-</a:t>
            </a:r>
            <a:r>
              <a:rPr lang="en-US" b="1" i="1" dirty="0" err="1">
                <a:solidFill>
                  <a:srgbClr val="003399"/>
                </a:solidFill>
              </a:rPr>
              <a:t>Hib</a:t>
            </a:r>
            <a:r>
              <a:rPr lang="en-US" b="1" i="1" dirty="0">
                <a:solidFill>
                  <a:srgbClr val="003399"/>
                </a:solidFill>
              </a:rPr>
              <a:t> </a:t>
            </a:r>
            <a:r>
              <a:rPr lang="en-US" b="1" i="1" dirty="0" err="1">
                <a:solidFill>
                  <a:srgbClr val="003399"/>
                </a:solidFill>
              </a:rPr>
              <a:t>cho</a:t>
            </a:r>
            <a:r>
              <a:rPr lang="en-US" b="1" i="1" dirty="0">
                <a:solidFill>
                  <a:srgbClr val="003399"/>
                </a:solidFill>
              </a:rPr>
              <a:t> </a:t>
            </a:r>
            <a:r>
              <a:rPr lang="en-US" b="1" i="1" dirty="0" err="1">
                <a:solidFill>
                  <a:srgbClr val="003399"/>
                </a:solidFill>
              </a:rPr>
              <a:t>các</a:t>
            </a:r>
            <a:r>
              <a:rPr lang="en-US" b="1" i="1" dirty="0">
                <a:solidFill>
                  <a:srgbClr val="003399"/>
                </a:solidFill>
              </a:rPr>
              <a:t> </a:t>
            </a:r>
            <a:r>
              <a:rPr lang="en-US" b="1" i="1" dirty="0" err="1">
                <a:solidFill>
                  <a:srgbClr val="003399"/>
                </a:solidFill>
              </a:rPr>
              <a:t>trường</a:t>
            </a:r>
            <a:r>
              <a:rPr lang="en-US" b="1" i="1" dirty="0">
                <a:solidFill>
                  <a:srgbClr val="003399"/>
                </a:solidFill>
              </a:rPr>
              <a:t> </a:t>
            </a:r>
            <a:r>
              <a:rPr lang="en-US" b="1" i="1" dirty="0" err="1">
                <a:solidFill>
                  <a:srgbClr val="003399"/>
                </a:solidFill>
              </a:rPr>
              <a:t>hợp</a:t>
            </a:r>
            <a:endParaRPr lang="en-US" dirty="0">
              <a:solidFill>
                <a:srgbClr val="003399"/>
              </a:solidFill>
            </a:endParaRPr>
          </a:p>
        </p:txBody>
      </p:sp>
    </p:spTree>
    <p:extLst>
      <p:ext uri="{BB962C8B-B14F-4D97-AF65-F5344CB8AC3E}">
        <p14:creationId xmlns:p14="http://schemas.microsoft.com/office/powerpoint/2010/main" val="9188445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4294967295"/>
          </p:nvPr>
        </p:nvSpPr>
        <p:spPr>
          <a:xfrm>
            <a:off x="382772" y="1066800"/>
            <a:ext cx="8610600" cy="5105400"/>
          </a:xfrm>
        </p:spPr>
        <p:txBody>
          <a:bodyPr>
            <a:normAutofit/>
          </a:bodyPr>
          <a:lstStyle/>
          <a:p>
            <a:pPr algn="just">
              <a:spcBef>
                <a:spcPts val="1200"/>
              </a:spcBef>
            </a:pPr>
            <a:r>
              <a:rPr lang="en-US" sz="2800" dirty="0">
                <a:solidFill>
                  <a:srgbClr val="003399"/>
                </a:solidFill>
                <a:latin typeface="Arial" pitchFamily="34" charset="0"/>
                <a:cs typeface="Arial" pitchFamily="34" charset="0"/>
              </a:rPr>
              <a:t>Theo </a:t>
            </a:r>
            <a:r>
              <a:rPr lang="en-US" sz="2800" dirty="0" err="1">
                <a:solidFill>
                  <a:srgbClr val="003399"/>
                </a:solidFill>
                <a:latin typeface="Arial" pitchFamily="34" charset="0"/>
                <a:cs typeface="Arial" pitchFamily="34" charset="0"/>
              </a:rPr>
              <a:t>dõi</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trẻ</a:t>
            </a:r>
            <a:r>
              <a:rPr lang="en-US" sz="2800" dirty="0">
                <a:solidFill>
                  <a:srgbClr val="003399"/>
                </a:solidFill>
                <a:latin typeface="Arial" pitchFamily="34" charset="0"/>
                <a:cs typeface="Arial" pitchFamily="34" charset="0"/>
              </a:rPr>
              <a:t> </a:t>
            </a:r>
            <a:r>
              <a:rPr lang="en-US" sz="2800" b="1" dirty="0">
                <a:solidFill>
                  <a:srgbClr val="003399"/>
                </a:solidFill>
                <a:latin typeface="Arial" pitchFamily="34" charset="0"/>
                <a:cs typeface="Arial" pitchFamily="34" charset="0"/>
              </a:rPr>
              <a:t>30 </a:t>
            </a:r>
            <a:r>
              <a:rPr lang="en-US" sz="2800" b="1" dirty="0" err="1">
                <a:solidFill>
                  <a:srgbClr val="003399"/>
                </a:solidFill>
                <a:latin typeface="Arial" pitchFamily="34" charset="0"/>
                <a:cs typeface="Arial" pitchFamily="34" charset="0"/>
              </a:rPr>
              <a:t>phút</a:t>
            </a:r>
            <a:r>
              <a:rPr lang="en-US" sz="2800" b="1"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sau</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tiêm</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chủng</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tại</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trạm</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sẵn</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sàng</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chủ</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động</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xử</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trí</a:t>
            </a:r>
            <a:r>
              <a:rPr lang="en-US" sz="2800" dirty="0">
                <a:solidFill>
                  <a:srgbClr val="003399"/>
                </a:solidFill>
                <a:latin typeface="Arial" pitchFamily="34" charset="0"/>
                <a:cs typeface="Arial" pitchFamily="34" charset="0"/>
              </a:rPr>
              <a:t> ban </a:t>
            </a:r>
            <a:r>
              <a:rPr lang="en-US" sz="2800" dirty="0" err="1">
                <a:solidFill>
                  <a:srgbClr val="003399"/>
                </a:solidFill>
                <a:latin typeface="Arial" pitchFamily="34" charset="0"/>
                <a:cs typeface="Arial" pitchFamily="34" charset="0"/>
              </a:rPr>
              <a:t>đầu</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các</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trường</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hợp</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phản</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ứng</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phản</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vệ</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sau</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tiêm</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chủng</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theo</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Thông</a:t>
            </a:r>
            <a:r>
              <a:rPr lang="en-US" sz="2800" dirty="0">
                <a:solidFill>
                  <a:srgbClr val="003399"/>
                </a:solidFill>
                <a:latin typeface="Arial" pitchFamily="34" charset="0"/>
                <a:cs typeface="Arial" pitchFamily="34" charset="0"/>
              </a:rPr>
              <a:t> </a:t>
            </a:r>
            <a:r>
              <a:rPr lang="en-US" sz="2800" dirty="0" err="1">
                <a:solidFill>
                  <a:srgbClr val="003399"/>
                </a:solidFill>
                <a:latin typeface="Arial" pitchFamily="34" charset="0"/>
                <a:cs typeface="Arial" pitchFamily="34" charset="0"/>
              </a:rPr>
              <a:t>tư</a:t>
            </a:r>
            <a:r>
              <a:rPr lang="en-US" sz="2800" dirty="0">
                <a:solidFill>
                  <a:srgbClr val="003399"/>
                </a:solidFill>
                <a:latin typeface="Arial" pitchFamily="34" charset="0"/>
                <a:cs typeface="Arial" pitchFamily="34" charset="0"/>
              </a:rPr>
              <a:t> 51/2017/TT-BYT </a:t>
            </a:r>
          </a:p>
          <a:p>
            <a:pPr lvl="1" algn="just">
              <a:spcBef>
                <a:spcPts val="1200"/>
              </a:spcBef>
            </a:pPr>
            <a:r>
              <a:rPr lang="en-US" altLang="en-US" sz="2800" dirty="0" err="1" smtClean="0">
                <a:solidFill>
                  <a:srgbClr val="003399"/>
                </a:solidFill>
                <a:latin typeface="Arial" charset="0"/>
              </a:rPr>
              <a:t>Tất</a:t>
            </a:r>
            <a:r>
              <a:rPr lang="en-US" altLang="en-US" sz="2800" dirty="0" smtClean="0">
                <a:solidFill>
                  <a:srgbClr val="003399"/>
                </a:solidFill>
                <a:latin typeface="Arial" charset="0"/>
              </a:rPr>
              <a:t> </a:t>
            </a:r>
            <a:r>
              <a:rPr lang="en-US" altLang="en-US" sz="2800" dirty="0" err="1">
                <a:solidFill>
                  <a:srgbClr val="003399"/>
                </a:solidFill>
                <a:latin typeface="Arial" charset="0"/>
              </a:rPr>
              <a:t>cả</a:t>
            </a:r>
            <a:r>
              <a:rPr lang="en-US" altLang="en-US" sz="2800" dirty="0">
                <a:solidFill>
                  <a:srgbClr val="003399"/>
                </a:solidFill>
                <a:latin typeface="Arial" charset="0"/>
              </a:rPr>
              <a:t> </a:t>
            </a:r>
            <a:r>
              <a:rPr lang="en-US" altLang="en-US" sz="2800" dirty="0" err="1">
                <a:solidFill>
                  <a:srgbClr val="003399"/>
                </a:solidFill>
                <a:latin typeface="Arial" charset="0"/>
              </a:rPr>
              <a:t>trường</a:t>
            </a:r>
            <a:r>
              <a:rPr lang="en-US" altLang="en-US" sz="2800" dirty="0">
                <a:solidFill>
                  <a:srgbClr val="003399"/>
                </a:solidFill>
                <a:latin typeface="Arial" charset="0"/>
              </a:rPr>
              <a:t> </a:t>
            </a:r>
            <a:r>
              <a:rPr lang="en-US" altLang="en-US" sz="2800" dirty="0" err="1">
                <a:solidFill>
                  <a:srgbClr val="003399"/>
                </a:solidFill>
                <a:latin typeface="Arial" charset="0"/>
              </a:rPr>
              <a:t>hợp</a:t>
            </a:r>
            <a:r>
              <a:rPr lang="en-US" altLang="en-US" sz="2800" dirty="0">
                <a:solidFill>
                  <a:srgbClr val="003399"/>
                </a:solidFill>
                <a:latin typeface="Arial" charset="0"/>
              </a:rPr>
              <a:t> </a:t>
            </a:r>
            <a:r>
              <a:rPr lang="en-US" altLang="en-US" sz="2800" dirty="0" err="1">
                <a:solidFill>
                  <a:srgbClr val="003399"/>
                </a:solidFill>
                <a:latin typeface="Arial" charset="0"/>
              </a:rPr>
              <a:t>phản</a:t>
            </a:r>
            <a:r>
              <a:rPr lang="en-US" altLang="en-US" sz="2800" dirty="0">
                <a:solidFill>
                  <a:srgbClr val="003399"/>
                </a:solidFill>
                <a:latin typeface="Arial" charset="0"/>
              </a:rPr>
              <a:t> </a:t>
            </a:r>
            <a:r>
              <a:rPr lang="en-US" altLang="en-US" sz="2800" dirty="0" err="1">
                <a:solidFill>
                  <a:srgbClr val="003399"/>
                </a:solidFill>
                <a:latin typeface="Arial" charset="0"/>
              </a:rPr>
              <a:t>vệ</a:t>
            </a:r>
            <a:r>
              <a:rPr lang="en-US" altLang="en-US" sz="2800" dirty="0">
                <a:solidFill>
                  <a:srgbClr val="003399"/>
                </a:solidFill>
                <a:latin typeface="Arial" charset="0"/>
              </a:rPr>
              <a:t> </a:t>
            </a:r>
            <a:r>
              <a:rPr lang="en-US" altLang="en-US" sz="2800" dirty="0" err="1">
                <a:solidFill>
                  <a:srgbClr val="003399"/>
                </a:solidFill>
                <a:latin typeface="Arial" charset="0"/>
              </a:rPr>
              <a:t>phải</a:t>
            </a:r>
            <a:r>
              <a:rPr lang="en-US" altLang="en-US" sz="2800" dirty="0">
                <a:solidFill>
                  <a:srgbClr val="003399"/>
                </a:solidFill>
                <a:latin typeface="Arial" charset="0"/>
              </a:rPr>
              <a:t> </a:t>
            </a:r>
            <a:r>
              <a:rPr lang="en-US" altLang="en-US" sz="2800" dirty="0" err="1">
                <a:solidFill>
                  <a:srgbClr val="003399"/>
                </a:solidFill>
                <a:latin typeface="Arial" charset="0"/>
              </a:rPr>
              <a:t>được</a:t>
            </a:r>
            <a:r>
              <a:rPr lang="en-US" altLang="en-US" sz="2800" dirty="0">
                <a:solidFill>
                  <a:srgbClr val="003399"/>
                </a:solidFill>
                <a:latin typeface="Arial" charset="0"/>
              </a:rPr>
              <a:t> </a:t>
            </a:r>
            <a:r>
              <a:rPr lang="en-US" altLang="en-US" sz="2800" dirty="0" err="1">
                <a:solidFill>
                  <a:srgbClr val="003399"/>
                </a:solidFill>
                <a:latin typeface="Arial" charset="0"/>
              </a:rPr>
              <a:t>phát</a:t>
            </a:r>
            <a:r>
              <a:rPr lang="en-US" altLang="en-US" sz="2800" dirty="0">
                <a:solidFill>
                  <a:srgbClr val="003399"/>
                </a:solidFill>
                <a:latin typeface="Arial" charset="0"/>
              </a:rPr>
              <a:t> </a:t>
            </a:r>
            <a:r>
              <a:rPr lang="en-US" altLang="en-US" sz="2800" dirty="0" err="1">
                <a:solidFill>
                  <a:srgbClr val="003399"/>
                </a:solidFill>
                <a:latin typeface="Arial" charset="0"/>
              </a:rPr>
              <a:t>hiện</a:t>
            </a:r>
            <a:r>
              <a:rPr lang="en-US" altLang="en-US" sz="2800" dirty="0">
                <a:solidFill>
                  <a:srgbClr val="003399"/>
                </a:solidFill>
                <a:latin typeface="Arial" charset="0"/>
              </a:rPr>
              <a:t> </a:t>
            </a:r>
            <a:r>
              <a:rPr lang="en-US" altLang="en-US" sz="2800" dirty="0" err="1">
                <a:solidFill>
                  <a:srgbClr val="003399"/>
                </a:solidFill>
                <a:latin typeface="Arial" charset="0"/>
              </a:rPr>
              <a:t>sớm</a:t>
            </a:r>
            <a:r>
              <a:rPr lang="en-US" altLang="en-US" sz="2800" dirty="0">
                <a:solidFill>
                  <a:srgbClr val="003399"/>
                </a:solidFill>
                <a:latin typeface="Arial" charset="0"/>
              </a:rPr>
              <a:t>, </a:t>
            </a:r>
            <a:r>
              <a:rPr lang="en-US" altLang="en-US" sz="2800" dirty="0" err="1">
                <a:solidFill>
                  <a:srgbClr val="003399"/>
                </a:solidFill>
                <a:latin typeface="Arial" charset="0"/>
              </a:rPr>
              <a:t>xử</a:t>
            </a:r>
            <a:r>
              <a:rPr lang="en-US" altLang="en-US" sz="2800" dirty="0">
                <a:solidFill>
                  <a:srgbClr val="003399"/>
                </a:solidFill>
                <a:latin typeface="Arial" charset="0"/>
              </a:rPr>
              <a:t> </a:t>
            </a:r>
            <a:r>
              <a:rPr lang="en-US" altLang="en-US" sz="2800" dirty="0" err="1">
                <a:solidFill>
                  <a:srgbClr val="003399"/>
                </a:solidFill>
                <a:latin typeface="Arial" charset="0"/>
              </a:rPr>
              <a:t>trí</a:t>
            </a:r>
            <a:r>
              <a:rPr lang="en-US" altLang="en-US" sz="2800" dirty="0">
                <a:solidFill>
                  <a:srgbClr val="003399"/>
                </a:solidFill>
                <a:latin typeface="Arial" charset="0"/>
              </a:rPr>
              <a:t> </a:t>
            </a:r>
            <a:r>
              <a:rPr lang="en-US" altLang="en-US" sz="2800" dirty="0" err="1">
                <a:solidFill>
                  <a:srgbClr val="003399"/>
                </a:solidFill>
                <a:latin typeface="Arial" charset="0"/>
              </a:rPr>
              <a:t>khẩn</a:t>
            </a:r>
            <a:r>
              <a:rPr lang="en-US" altLang="en-US" sz="2800" dirty="0">
                <a:solidFill>
                  <a:srgbClr val="003399"/>
                </a:solidFill>
                <a:latin typeface="Arial" charset="0"/>
              </a:rPr>
              <a:t> </a:t>
            </a:r>
            <a:r>
              <a:rPr lang="en-US" altLang="en-US" sz="2800" dirty="0" err="1">
                <a:solidFill>
                  <a:srgbClr val="003399"/>
                </a:solidFill>
                <a:latin typeface="Arial" charset="0"/>
              </a:rPr>
              <a:t>cấp</a:t>
            </a:r>
            <a:r>
              <a:rPr lang="en-US" altLang="en-US" sz="2800" dirty="0">
                <a:solidFill>
                  <a:srgbClr val="003399"/>
                </a:solidFill>
                <a:latin typeface="Arial" charset="0"/>
              </a:rPr>
              <a:t>, </a:t>
            </a:r>
            <a:r>
              <a:rPr lang="en-US" altLang="en-US" sz="2800" dirty="0" err="1">
                <a:solidFill>
                  <a:srgbClr val="003399"/>
                </a:solidFill>
                <a:latin typeface="Arial" charset="0"/>
              </a:rPr>
              <a:t>kịp</a:t>
            </a:r>
            <a:r>
              <a:rPr lang="en-US" altLang="en-US" sz="2800" dirty="0">
                <a:solidFill>
                  <a:srgbClr val="003399"/>
                </a:solidFill>
                <a:latin typeface="Arial" charset="0"/>
              </a:rPr>
              <a:t> </a:t>
            </a:r>
            <a:r>
              <a:rPr lang="en-US" altLang="en-US" sz="2800" dirty="0" err="1">
                <a:solidFill>
                  <a:srgbClr val="003399"/>
                </a:solidFill>
                <a:latin typeface="Arial" charset="0"/>
              </a:rPr>
              <a:t>thời</a:t>
            </a:r>
            <a:r>
              <a:rPr lang="en-US" altLang="en-US" sz="2800" dirty="0">
                <a:solidFill>
                  <a:srgbClr val="003399"/>
                </a:solidFill>
                <a:latin typeface="Arial" charset="0"/>
              </a:rPr>
              <a:t> </a:t>
            </a:r>
            <a:r>
              <a:rPr lang="en-US" altLang="en-US" sz="2800" dirty="0" err="1">
                <a:solidFill>
                  <a:srgbClr val="003399"/>
                </a:solidFill>
                <a:latin typeface="Arial" charset="0"/>
              </a:rPr>
              <a:t>ngay</a:t>
            </a:r>
            <a:r>
              <a:rPr lang="en-US" altLang="en-US" sz="2800" dirty="0">
                <a:solidFill>
                  <a:srgbClr val="003399"/>
                </a:solidFill>
                <a:latin typeface="Arial" charset="0"/>
              </a:rPr>
              <a:t> </a:t>
            </a:r>
            <a:r>
              <a:rPr lang="en-US" altLang="en-US" sz="2800" dirty="0" err="1">
                <a:solidFill>
                  <a:srgbClr val="003399"/>
                </a:solidFill>
                <a:latin typeface="Arial" charset="0"/>
              </a:rPr>
              <a:t>tại</a:t>
            </a:r>
            <a:r>
              <a:rPr lang="en-US" altLang="en-US" sz="2800" dirty="0">
                <a:solidFill>
                  <a:srgbClr val="003399"/>
                </a:solidFill>
                <a:latin typeface="Arial" charset="0"/>
              </a:rPr>
              <a:t> </a:t>
            </a:r>
            <a:r>
              <a:rPr lang="en-US" altLang="en-US" sz="2800" dirty="0" err="1" smtClean="0">
                <a:solidFill>
                  <a:srgbClr val="003399"/>
                </a:solidFill>
                <a:latin typeface="Arial" charset="0"/>
              </a:rPr>
              <a:t>chỗ</a:t>
            </a:r>
            <a:r>
              <a:rPr lang="en-US" altLang="en-US" sz="2800" dirty="0" smtClean="0">
                <a:solidFill>
                  <a:srgbClr val="003399"/>
                </a:solidFill>
                <a:latin typeface="Arial" charset="0"/>
              </a:rPr>
              <a:t>.</a:t>
            </a:r>
          </a:p>
          <a:p>
            <a:pPr lvl="1" algn="just">
              <a:spcBef>
                <a:spcPts val="1200"/>
              </a:spcBef>
            </a:pPr>
            <a:r>
              <a:rPr lang="en-US" altLang="en-US" sz="2800" dirty="0" err="1" smtClean="0">
                <a:solidFill>
                  <a:srgbClr val="003399"/>
                </a:solidFill>
                <a:latin typeface="Arial" charset="0"/>
              </a:rPr>
              <a:t>Đường</a:t>
            </a:r>
            <a:r>
              <a:rPr lang="en-US" altLang="en-US" sz="2800" dirty="0" smtClean="0">
                <a:solidFill>
                  <a:srgbClr val="003399"/>
                </a:solidFill>
                <a:latin typeface="Arial" charset="0"/>
              </a:rPr>
              <a:t> </a:t>
            </a:r>
            <a:r>
              <a:rPr lang="en-US" altLang="en-US" sz="2800" dirty="0" err="1">
                <a:solidFill>
                  <a:srgbClr val="003399"/>
                </a:solidFill>
                <a:latin typeface="Arial" charset="0"/>
              </a:rPr>
              <a:t>tiêm</a:t>
            </a:r>
            <a:r>
              <a:rPr lang="en-US" altLang="en-US" sz="2800" dirty="0">
                <a:solidFill>
                  <a:srgbClr val="003399"/>
                </a:solidFill>
                <a:latin typeface="Arial" charset="0"/>
              </a:rPr>
              <a:t> Adrenalin: </a:t>
            </a:r>
            <a:r>
              <a:rPr lang="en-US" altLang="en-US" sz="2800" dirty="0" err="1">
                <a:solidFill>
                  <a:srgbClr val="003399"/>
                </a:solidFill>
                <a:latin typeface="Arial" charset="0"/>
              </a:rPr>
              <a:t>tiêm</a:t>
            </a:r>
            <a:r>
              <a:rPr lang="en-US" altLang="en-US" sz="2800" dirty="0">
                <a:solidFill>
                  <a:srgbClr val="003399"/>
                </a:solidFill>
                <a:latin typeface="Arial" charset="0"/>
              </a:rPr>
              <a:t> </a:t>
            </a:r>
            <a:r>
              <a:rPr lang="en-US" altLang="en-US" sz="2800" dirty="0" err="1" smtClean="0">
                <a:solidFill>
                  <a:srgbClr val="003399"/>
                </a:solidFill>
                <a:latin typeface="Arial" charset="0"/>
              </a:rPr>
              <a:t>bắp</a:t>
            </a:r>
            <a:endParaRPr lang="en-US" altLang="en-US" sz="2800" dirty="0" smtClean="0">
              <a:solidFill>
                <a:srgbClr val="003399"/>
              </a:solidFill>
              <a:latin typeface="Arial" charset="0"/>
            </a:endParaRPr>
          </a:p>
          <a:p>
            <a:pPr lvl="1" algn="just">
              <a:spcBef>
                <a:spcPts val="1200"/>
              </a:spcBef>
            </a:pPr>
            <a:r>
              <a:rPr lang="en-US" altLang="en-US" sz="2800" dirty="0" err="1" smtClean="0">
                <a:solidFill>
                  <a:srgbClr val="C00000"/>
                </a:solidFill>
                <a:latin typeface="Arial" charset="0"/>
              </a:rPr>
              <a:t>Khi</a:t>
            </a:r>
            <a:r>
              <a:rPr lang="en-US" altLang="en-US" sz="2800" dirty="0" smtClean="0">
                <a:solidFill>
                  <a:srgbClr val="C00000"/>
                </a:solidFill>
                <a:latin typeface="Arial" charset="0"/>
              </a:rPr>
              <a:t> </a:t>
            </a:r>
            <a:r>
              <a:rPr lang="en-US" altLang="en-US" sz="2800" dirty="0" err="1">
                <a:solidFill>
                  <a:srgbClr val="C00000"/>
                </a:solidFill>
                <a:latin typeface="Arial" charset="0"/>
              </a:rPr>
              <a:t>không</a:t>
            </a:r>
            <a:r>
              <a:rPr lang="en-US" altLang="en-US" sz="2800" dirty="0">
                <a:solidFill>
                  <a:srgbClr val="C00000"/>
                </a:solidFill>
                <a:latin typeface="Arial" charset="0"/>
              </a:rPr>
              <a:t> </a:t>
            </a:r>
            <a:r>
              <a:rPr lang="en-US" altLang="en-US" sz="2800" dirty="0" err="1">
                <a:solidFill>
                  <a:srgbClr val="C00000"/>
                </a:solidFill>
                <a:latin typeface="Arial" charset="0"/>
              </a:rPr>
              <a:t>có</a:t>
            </a:r>
            <a:r>
              <a:rPr lang="en-US" altLang="en-US" sz="2800" dirty="0">
                <a:solidFill>
                  <a:srgbClr val="C00000"/>
                </a:solidFill>
                <a:latin typeface="Arial" charset="0"/>
              </a:rPr>
              <a:t> </a:t>
            </a:r>
            <a:r>
              <a:rPr lang="en-US" altLang="en-US" sz="2800" dirty="0" err="1">
                <a:solidFill>
                  <a:srgbClr val="C00000"/>
                </a:solidFill>
                <a:latin typeface="Arial" charset="0"/>
              </a:rPr>
              <a:t>bác</a:t>
            </a:r>
            <a:r>
              <a:rPr lang="en-US" altLang="en-US" sz="2800" dirty="0">
                <a:solidFill>
                  <a:srgbClr val="C00000"/>
                </a:solidFill>
                <a:latin typeface="Arial" charset="0"/>
              </a:rPr>
              <a:t> </a:t>
            </a:r>
            <a:r>
              <a:rPr lang="en-US" altLang="en-US" sz="2800" dirty="0" err="1">
                <a:solidFill>
                  <a:srgbClr val="C00000"/>
                </a:solidFill>
                <a:latin typeface="Arial" charset="0"/>
              </a:rPr>
              <a:t>sĩ</a:t>
            </a:r>
            <a:r>
              <a:rPr lang="en-US" altLang="en-US" sz="2800" dirty="0">
                <a:solidFill>
                  <a:srgbClr val="C00000"/>
                </a:solidFill>
                <a:latin typeface="Arial" charset="0"/>
              </a:rPr>
              <a:t> </a:t>
            </a:r>
            <a:r>
              <a:rPr lang="en-US" altLang="en-US" sz="2800" dirty="0" err="1">
                <a:solidFill>
                  <a:srgbClr val="C00000"/>
                </a:solidFill>
                <a:latin typeface="Arial" charset="0"/>
              </a:rPr>
              <a:t>thì</a:t>
            </a:r>
            <a:r>
              <a:rPr lang="en-US" altLang="en-US" sz="2800" dirty="0">
                <a:solidFill>
                  <a:srgbClr val="C00000"/>
                </a:solidFill>
                <a:latin typeface="Arial" charset="0"/>
              </a:rPr>
              <a:t> </a:t>
            </a:r>
            <a:r>
              <a:rPr lang="en-US" altLang="en-US" sz="2800" dirty="0" err="1">
                <a:solidFill>
                  <a:srgbClr val="C00000"/>
                </a:solidFill>
                <a:latin typeface="Arial" charset="0"/>
              </a:rPr>
              <a:t>điều</a:t>
            </a:r>
            <a:r>
              <a:rPr lang="en-US" altLang="en-US" sz="2800" dirty="0">
                <a:solidFill>
                  <a:srgbClr val="C00000"/>
                </a:solidFill>
                <a:latin typeface="Arial" charset="0"/>
              </a:rPr>
              <a:t> </a:t>
            </a:r>
            <a:r>
              <a:rPr lang="en-US" altLang="en-US" sz="2800" dirty="0" err="1">
                <a:solidFill>
                  <a:srgbClr val="C00000"/>
                </a:solidFill>
                <a:latin typeface="Arial" charset="0"/>
              </a:rPr>
              <a:t>dưỡng</a:t>
            </a:r>
            <a:r>
              <a:rPr lang="en-US" altLang="en-US" sz="2800" dirty="0">
                <a:solidFill>
                  <a:srgbClr val="C00000"/>
                </a:solidFill>
                <a:latin typeface="Arial" charset="0"/>
              </a:rPr>
              <a:t>, </a:t>
            </a:r>
            <a:r>
              <a:rPr lang="en-US" altLang="en-US" sz="2800" dirty="0" err="1">
                <a:solidFill>
                  <a:srgbClr val="C00000"/>
                </a:solidFill>
                <a:latin typeface="Arial" charset="0"/>
              </a:rPr>
              <a:t>nhân</a:t>
            </a:r>
            <a:r>
              <a:rPr lang="en-US" altLang="en-US" sz="2800" dirty="0">
                <a:solidFill>
                  <a:srgbClr val="C00000"/>
                </a:solidFill>
                <a:latin typeface="Arial" charset="0"/>
              </a:rPr>
              <a:t> </a:t>
            </a:r>
            <a:r>
              <a:rPr lang="en-US" altLang="en-US" sz="2800" dirty="0" err="1">
                <a:solidFill>
                  <a:srgbClr val="C00000"/>
                </a:solidFill>
                <a:latin typeface="Arial" charset="0"/>
              </a:rPr>
              <a:t>viên</a:t>
            </a:r>
            <a:r>
              <a:rPr lang="en-US" altLang="en-US" sz="2800" dirty="0">
                <a:solidFill>
                  <a:srgbClr val="C00000"/>
                </a:solidFill>
                <a:latin typeface="Arial" charset="0"/>
              </a:rPr>
              <a:t> y </a:t>
            </a:r>
            <a:r>
              <a:rPr lang="en-US" altLang="en-US" sz="2800" dirty="0" err="1">
                <a:solidFill>
                  <a:srgbClr val="C00000"/>
                </a:solidFill>
                <a:latin typeface="Arial" charset="0"/>
              </a:rPr>
              <a:t>tế</a:t>
            </a:r>
            <a:r>
              <a:rPr lang="en-US" altLang="en-US" sz="2800" dirty="0">
                <a:solidFill>
                  <a:srgbClr val="C00000"/>
                </a:solidFill>
                <a:latin typeface="Arial" charset="0"/>
              </a:rPr>
              <a:t> </a:t>
            </a:r>
            <a:r>
              <a:rPr lang="en-US" altLang="en-US" sz="2800" dirty="0" err="1">
                <a:solidFill>
                  <a:srgbClr val="C00000"/>
                </a:solidFill>
                <a:latin typeface="Arial" charset="0"/>
              </a:rPr>
              <a:t>khác</a:t>
            </a:r>
            <a:r>
              <a:rPr lang="en-US" altLang="en-US" sz="2800" dirty="0">
                <a:solidFill>
                  <a:srgbClr val="C00000"/>
                </a:solidFill>
                <a:latin typeface="Arial" charset="0"/>
              </a:rPr>
              <a:t> </a:t>
            </a:r>
            <a:r>
              <a:rPr lang="en-US" altLang="en-US" sz="2800" dirty="0" err="1">
                <a:solidFill>
                  <a:srgbClr val="C00000"/>
                </a:solidFill>
                <a:latin typeface="Arial" charset="0"/>
              </a:rPr>
              <a:t>được</a:t>
            </a:r>
            <a:r>
              <a:rPr lang="en-US" altLang="en-US" sz="2800" dirty="0">
                <a:solidFill>
                  <a:srgbClr val="C00000"/>
                </a:solidFill>
                <a:latin typeface="Arial" charset="0"/>
              </a:rPr>
              <a:t> </a:t>
            </a:r>
            <a:r>
              <a:rPr lang="en-US" altLang="en-US" sz="2800" dirty="0" err="1">
                <a:solidFill>
                  <a:srgbClr val="C00000"/>
                </a:solidFill>
                <a:latin typeface="Arial" charset="0"/>
              </a:rPr>
              <a:t>phép</a:t>
            </a:r>
            <a:r>
              <a:rPr lang="en-US" altLang="en-US" sz="2800" dirty="0">
                <a:solidFill>
                  <a:srgbClr val="C00000"/>
                </a:solidFill>
                <a:latin typeface="Arial" charset="0"/>
              </a:rPr>
              <a:t> </a:t>
            </a:r>
            <a:r>
              <a:rPr lang="en-US" altLang="en-US" sz="2800" dirty="0" err="1">
                <a:solidFill>
                  <a:srgbClr val="C00000"/>
                </a:solidFill>
                <a:latin typeface="Arial" charset="0"/>
              </a:rPr>
              <a:t>tiêm</a:t>
            </a:r>
            <a:r>
              <a:rPr lang="en-US" altLang="en-US" sz="2800" dirty="0">
                <a:solidFill>
                  <a:srgbClr val="C00000"/>
                </a:solidFill>
                <a:latin typeface="Arial" charset="0"/>
              </a:rPr>
              <a:t> Adrenalin</a:t>
            </a:r>
            <a:r>
              <a:rPr lang="en-US" altLang="en-US" sz="2800" dirty="0" smtClean="0">
                <a:solidFill>
                  <a:srgbClr val="003399"/>
                </a:solidFill>
                <a:latin typeface="Arial" charset="0"/>
              </a:rPr>
              <a:t>.</a:t>
            </a:r>
            <a:endParaRPr lang="en-US" sz="2800" dirty="0" smtClean="0">
              <a:solidFill>
                <a:srgbClr val="003399"/>
              </a:solidFill>
              <a:latin typeface="Arial" pitchFamily="34" charset="0"/>
              <a:cs typeface="Arial" pitchFamily="34" charset="0"/>
            </a:endParaRPr>
          </a:p>
        </p:txBody>
      </p:sp>
      <p:sp>
        <p:nvSpPr>
          <p:cNvPr id="13315" name="Rectangle 2"/>
          <p:cNvSpPr txBox="1">
            <a:spLocks noChangeArrowheads="1"/>
          </p:cNvSpPr>
          <p:nvPr/>
        </p:nvSpPr>
        <p:spPr bwMode="auto">
          <a:xfrm>
            <a:off x="232144" y="304800"/>
            <a:ext cx="8915400" cy="584775"/>
          </a:xfrm>
          <a:prstGeom prst="rect">
            <a:avLst/>
          </a:prstGeom>
          <a:gradFill>
            <a:gsLst>
              <a:gs pos="0">
                <a:srgbClr val="FFFF00">
                  <a:tint val="66000"/>
                  <a:satMod val="160000"/>
                </a:srgbClr>
              </a:gs>
              <a:gs pos="50000">
                <a:srgbClr val="FFFF00">
                  <a:tint val="44500"/>
                  <a:satMod val="160000"/>
                </a:srgbClr>
              </a:gs>
              <a:gs pos="100000">
                <a:srgbClr val="FFFF00">
                  <a:tint val="23500"/>
                  <a:satMod val="160000"/>
                </a:srgbClr>
              </a:gs>
            </a:gsLst>
            <a:lin ang="16200000" scaled="1"/>
          </a:gradFill>
          <a:ln>
            <a:noFill/>
          </a:ln>
        </p:spPr>
        <p:txBody>
          <a:bodyPr wrap="square" anchor="b">
            <a:spAutoFit/>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1143000" indent="-228600">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algn="ctr" eaLnBrk="1" hangingPunct="1"/>
            <a:r>
              <a:rPr lang="en-US" altLang="en-US" sz="3200" b="1" dirty="0" smtClean="0">
                <a:solidFill>
                  <a:srgbClr val="002060"/>
                </a:solidFill>
                <a:latin typeface="Arial" charset="0"/>
              </a:rPr>
              <a:t>Theo </a:t>
            </a:r>
            <a:r>
              <a:rPr lang="en-US" altLang="en-US" sz="3200" b="1" dirty="0" err="1" smtClean="0">
                <a:solidFill>
                  <a:srgbClr val="002060"/>
                </a:solidFill>
                <a:latin typeface="Arial" charset="0"/>
              </a:rPr>
              <a:t>dõi</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phản</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ứng</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sau</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tiêm</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chủng</a:t>
            </a:r>
            <a:endParaRPr lang="en-US" altLang="en-US" sz="3200" b="1" dirty="0">
              <a:solidFill>
                <a:srgbClr val="002060"/>
              </a:solidFill>
              <a:latin typeface="Arial" charset="0"/>
            </a:endParaRPr>
          </a:p>
        </p:txBody>
      </p:sp>
    </p:spTree>
    <p:extLst>
      <p:ext uri="{BB962C8B-B14F-4D97-AF65-F5344CB8AC3E}">
        <p14:creationId xmlns:p14="http://schemas.microsoft.com/office/powerpoint/2010/main" val="18498244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4294967295"/>
          </p:nvPr>
        </p:nvSpPr>
        <p:spPr>
          <a:xfrm>
            <a:off x="381000" y="990600"/>
            <a:ext cx="8610600" cy="5105400"/>
          </a:xfrm>
        </p:spPr>
        <p:txBody>
          <a:bodyPr>
            <a:noAutofit/>
          </a:bodyPr>
          <a:lstStyle/>
          <a:p>
            <a:pPr lvl="1" algn="just">
              <a:spcBef>
                <a:spcPts val="1200"/>
              </a:spcBef>
            </a:pPr>
            <a:r>
              <a:rPr lang="en-US" sz="2200" dirty="0" err="1" smtClean="0">
                <a:solidFill>
                  <a:srgbClr val="003399"/>
                </a:solidFill>
                <a:latin typeface="Arial" pitchFamily="34" charset="0"/>
                <a:cs typeface="Arial" pitchFamily="34" charset="0"/>
              </a:rPr>
              <a:t>Nếu</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thời</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tiết</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lạnh</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cần</a:t>
            </a:r>
            <a:r>
              <a:rPr lang="en-US" sz="2200" dirty="0" smtClean="0">
                <a:solidFill>
                  <a:srgbClr val="003399"/>
                </a:solidFill>
                <a:latin typeface="Arial" pitchFamily="34" charset="0"/>
                <a:cs typeface="Arial" pitchFamily="34" charset="0"/>
              </a:rPr>
              <a:t> </a:t>
            </a:r>
            <a:r>
              <a:rPr lang="en-US" sz="2200" b="1" dirty="0" err="1" smtClean="0">
                <a:solidFill>
                  <a:srgbClr val="003399"/>
                </a:solidFill>
                <a:latin typeface="Arial" pitchFamily="34" charset="0"/>
                <a:cs typeface="Arial" pitchFamily="34" charset="0"/>
              </a:rPr>
              <a:t>giữ</a:t>
            </a:r>
            <a:r>
              <a:rPr lang="en-US" sz="2200" b="1" dirty="0" smtClean="0">
                <a:solidFill>
                  <a:srgbClr val="003399"/>
                </a:solidFill>
                <a:latin typeface="Arial" pitchFamily="34" charset="0"/>
                <a:cs typeface="Arial" pitchFamily="34" charset="0"/>
              </a:rPr>
              <a:t> </a:t>
            </a:r>
            <a:r>
              <a:rPr lang="en-US" sz="2200" b="1" dirty="0" err="1" smtClean="0">
                <a:solidFill>
                  <a:srgbClr val="003399"/>
                </a:solidFill>
                <a:latin typeface="Arial" pitchFamily="34" charset="0"/>
                <a:cs typeface="Arial" pitchFamily="34" charset="0"/>
              </a:rPr>
              <a:t>ấm</a:t>
            </a:r>
            <a:r>
              <a:rPr lang="en-US" sz="2200" b="1"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cho</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trẻ</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khi</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đi</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tiêm</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chủng</a:t>
            </a:r>
            <a:r>
              <a:rPr lang="en-US" sz="2200" dirty="0" smtClean="0">
                <a:solidFill>
                  <a:srgbClr val="003399"/>
                </a:solidFill>
                <a:latin typeface="Arial" pitchFamily="34" charset="0"/>
                <a:cs typeface="Arial" pitchFamily="34" charset="0"/>
              </a:rPr>
              <a:t>, </a:t>
            </a:r>
          </a:p>
          <a:p>
            <a:pPr lvl="1" algn="just">
              <a:spcBef>
                <a:spcPts val="1200"/>
              </a:spcBef>
            </a:pPr>
            <a:r>
              <a:rPr lang="en-US" sz="2200" dirty="0" smtClean="0">
                <a:solidFill>
                  <a:srgbClr val="003399"/>
                </a:solidFill>
                <a:latin typeface="Arial" pitchFamily="34" charset="0"/>
                <a:cs typeface="Arial" pitchFamily="34" charset="0"/>
              </a:rPr>
              <a:t>Theo </a:t>
            </a:r>
            <a:r>
              <a:rPr lang="en-US" sz="2200" dirty="0" err="1" smtClean="0">
                <a:solidFill>
                  <a:srgbClr val="003399"/>
                </a:solidFill>
                <a:latin typeface="Arial" pitchFamily="34" charset="0"/>
                <a:cs typeface="Arial" pitchFamily="34" charset="0"/>
              </a:rPr>
              <a:t>dõi</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trẻ</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tại</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nhà</a:t>
            </a:r>
            <a:r>
              <a:rPr lang="en-US" sz="2200" dirty="0" smtClean="0">
                <a:solidFill>
                  <a:srgbClr val="003399"/>
                </a:solidFill>
                <a:latin typeface="Arial" pitchFamily="34" charset="0"/>
                <a:cs typeface="Arial" pitchFamily="34" charset="0"/>
              </a:rPr>
              <a:t> </a:t>
            </a:r>
            <a:r>
              <a:rPr lang="en-US" sz="2200" b="1" dirty="0" err="1" smtClean="0">
                <a:solidFill>
                  <a:srgbClr val="003399"/>
                </a:solidFill>
                <a:latin typeface="Arial" pitchFamily="34" charset="0"/>
                <a:cs typeface="Arial" pitchFamily="34" charset="0"/>
              </a:rPr>
              <a:t>ít</a:t>
            </a:r>
            <a:r>
              <a:rPr lang="en-US" sz="2200" b="1" dirty="0" smtClean="0">
                <a:solidFill>
                  <a:srgbClr val="003399"/>
                </a:solidFill>
                <a:latin typeface="Arial" pitchFamily="34" charset="0"/>
                <a:cs typeface="Arial" pitchFamily="34" charset="0"/>
              </a:rPr>
              <a:t> </a:t>
            </a:r>
            <a:r>
              <a:rPr lang="en-US" sz="2200" b="1" dirty="0" err="1" smtClean="0">
                <a:solidFill>
                  <a:srgbClr val="003399"/>
                </a:solidFill>
                <a:latin typeface="Arial" pitchFamily="34" charset="0"/>
                <a:cs typeface="Arial" pitchFamily="34" charset="0"/>
              </a:rPr>
              <a:t>nhất</a:t>
            </a:r>
            <a:r>
              <a:rPr lang="en-US" sz="2200" b="1" dirty="0" smtClean="0">
                <a:solidFill>
                  <a:srgbClr val="003399"/>
                </a:solidFill>
                <a:latin typeface="Arial" pitchFamily="34" charset="0"/>
                <a:cs typeface="Arial" pitchFamily="34" charset="0"/>
              </a:rPr>
              <a:t> 48 </a:t>
            </a:r>
            <a:r>
              <a:rPr lang="en-US" sz="2200" b="1" dirty="0" err="1" smtClean="0">
                <a:solidFill>
                  <a:srgbClr val="003399"/>
                </a:solidFill>
                <a:latin typeface="Arial" pitchFamily="34" charset="0"/>
                <a:cs typeface="Arial" pitchFamily="34" charset="0"/>
              </a:rPr>
              <a:t>giờ</a:t>
            </a:r>
            <a:r>
              <a:rPr lang="en-US" sz="2200" b="1"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sau</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tiêm</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chủng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về</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các</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dấu</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hiệu</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tinh</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thần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bú</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mẹ</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ăn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ngủ</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thở</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nhiệt</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độ</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phát</a:t>
            </a:r>
            <a:r>
              <a:rPr lang="en-US" sz="2200" dirty="0" smtClean="0">
                <a:solidFill>
                  <a:srgbClr val="003399"/>
                </a:solidFill>
                <a:latin typeface="Arial" pitchFamily="34" charset="0"/>
                <a:cs typeface="Arial" pitchFamily="34" charset="0"/>
              </a:rPr>
              <a:t> ban, </a:t>
            </a:r>
            <a:r>
              <a:rPr lang="en-US" sz="2200" dirty="0" err="1" smtClean="0">
                <a:solidFill>
                  <a:srgbClr val="003399"/>
                </a:solidFill>
                <a:latin typeface="Arial" pitchFamily="34" charset="0"/>
                <a:cs typeface="Arial" pitchFamily="34" charset="0"/>
              </a:rPr>
              <a:t>phản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ứng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tại</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chỗ</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tiêm</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để</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có</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thể</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phát</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hiện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sớm</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các</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dấu</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hiệu</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bất</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thường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về</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sức</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khỏe</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và</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chủ</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động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thông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báo</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cho</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cán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bộ</a:t>
            </a:r>
            <a:r>
              <a:rPr lang="en-US" sz="2200" dirty="0" smtClean="0">
                <a:solidFill>
                  <a:srgbClr val="003399"/>
                </a:solidFill>
                <a:latin typeface="Arial" pitchFamily="34" charset="0"/>
                <a:cs typeface="Arial" pitchFamily="34" charset="0"/>
              </a:rPr>
              <a:t> y </a:t>
            </a:r>
            <a:r>
              <a:rPr lang="en-US" sz="2200" dirty="0" err="1" smtClean="0">
                <a:solidFill>
                  <a:srgbClr val="003399"/>
                </a:solidFill>
                <a:latin typeface="Arial" pitchFamily="34" charset="0"/>
                <a:cs typeface="Arial" pitchFamily="34" charset="0"/>
              </a:rPr>
              <a:t>tế</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về</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các</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phản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ứng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sau</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tiêm</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chủng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của</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trẻ</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để</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được</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hướng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dẫn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đúng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cách</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xử</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trí</a:t>
            </a:r>
            <a:r>
              <a:rPr lang="en-US" sz="2200" dirty="0" smtClean="0">
                <a:solidFill>
                  <a:srgbClr val="003399"/>
                </a:solidFill>
                <a:latin typeface="Arial" pitchFamily="34" charset="0"/>
                <a:cs typeface="Arial" pitchFamily="34" charset="0"/>
              </a:rPr>
              <a:t>.</a:t>
            </a:r>
          </a:p>
          <a:p>
            <a:pPr lvl="1" algn="just">
              <a:spcBef>
                <a:spcPts val="1200"/>
              </a:spcBef>
            </a:pPr>
            <a:r>
              <a:rPr lang="en-US" sz="2200" dirty="0" err="1" smtClean="0">
                <a:solidFill>
                  <a:srgbClr val="003399"/>
                </a:solidFill>
                <a:latin typeface="Arial" pitchFamily="34" charset="0"/>
                <a:cs typeface="Arial" pitchFamily="34" charset="0"/>
              </a:rPr>
              <a:t>Đưa</a:t>
            </a:r>
            <a:r>
              <a:rPr lang="en-US" sz="2200" dirty="0" smtClean="0">
                <a:solidFill>
                  <a:srgbClr val="003399"/>
                </a:solidFill>
                <a:latin typeface="Arial" pitchFamily="34" charset="0"/>
                <a:cs typeface="Arial" pitchFamily="34" charset="0"/>
              </a:rPr>
              <a:t> </a:t>
            </a:r>
            <a:r>
              <a:rPr lang="en-US" sz="2200" b="1" dirty="0" smtClean="0">
                <a:solidFill>
                  <a:srgbClr val="003399"/>
                </a:solidFill>
                <a:latin typeface="Arial" pitchFamily="34" charset="0"/>
                <a:cs typeface="Arial" pitchFamily="34" charset="0"/>
              </a:rPr>
              <a:t>NGAY</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trẻ</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tới</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cơ</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sở</a:t>
            </a:r>
            <a:r>
              <a:rPr lang="en-US" sz="2200" dirty="0" smtClean="0">
                <a:solidFill>
                  <a:srgbClr val="003399"/>
                </a:solidFill>
                <a:latin typeface="Arial" pitchFamily="34" charset="0"/>
                <a:cs typeface="Arial" pitchFamily="34" charset="0"/>
              </a:rPr>
              <a:t> y </a:t>
            </a:r>
            <a:r>
              <a:rPr lang="en-US" sz="2200" dirty="0" err="1" smtClean="0">
                <a:solidFill>
                  <a:srgbClr val="003399"/>
                </a:solidFill>
                <a:latin typeface="Arial" pitchFamily="34" charset="0"/>
                <a:cs typeface="Arial" pitchFamily="34" charset="0"/>
              </a:rPr>
              <a:t>tế</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gần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nhất</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nếu</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trẻ</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có</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các</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dấu</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hiệu</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như</a:t>
            </a:r>
            <a:r>
              <a:rPr lang="en-US" sz="2200" dirty="0" smtClean="0">
                <a:solidFill>
                  <a:srgbClr val="003399"/>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sốt</a:t>
            </a:r>
            <a:r>
              <a:rPr lang="en-US" sz="2200" b="1" dirty="0" smtClean="0">
                <a:solidFill>
                  <a:srgbClr val="C00000"/>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cao</a:t>
            </a:r>
            <a:r>
              <a:rPr lang="en-US" sz="2200" b="1" dirty="0" smtClean="0">
                <a:solidFill>
                  <a:srgbClr val="C00000"/>
                </a:solidFill>
                <a:latin typeface="Arial" pitchFamily="34" charset="0"/>
                <a:cs typeface="Arial" pitchFamily="34" charset="0"/>
              </a:rPr>
              <a:t> ( ≥ 39°C), co </a:t>
            </a:r>
            <a:r>
              <a:rPr lang="en-US" sz="2200" b="1" dirty="0" err="1" smtClean="0">
                <a:solidFill>
                  <a:srgbClr val="C00000"/>
                </a:solidFill>
                <a:latin typeface="Arial" pitchFamily="34" charset="0"/>
                <a:cs typeface="Arial" pitchFamily="34" charset="0"/>
              </a:rPr>
              <a:t>giật</a:t>
            </a:r>
            <a:r>
              <a:rPr lang="en-US" sz="2200" b="1" dirty="0" smtClean="0">
                <a:solidFill>
                  <a:srgbClr val="C00000"/>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phát</a:t>
            </a:r>
            <a:r>
              <a:rPr lang="en-US" sz="2200" b="1" dirty="0" smtClean="0">
                <a:solidFill>
                  <a:srgbClr val="C00000"/>
                </a:solidFill>
                <a:latin typeface="Arial" pitchFamily="34" charset="0"/>
                <a:cs typeface="Arial" pitchFamily="34" charset="0"/>
              </a:rPr>
              <a:t> ban, </a:t>
            </a:r>
            <a:r>
              <a:rPr lang="en-US" sz="2200" b="1" dirty="0" err="1" smtClean="0">
                <a:solidFill>
                  <a:srgbClr val="C00000"/>
                </a:solidFill>
                <a:latin typeface="Arial" pitchFamily="34" charset="0"/>
                <a:cs typeface="Arial" pitchFamily="34" charset="0"/>
              </a:rPr>
              <a:t>khóc</a:t>
            </a:r>
            <a:r>
              <a:rPr lang="en-US" sz="2200" b="1" dirty="0" smtClean="0">
                <a:solidFill>
                  <a:srgbClr val="C00000"/>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thét</a:t>
            </a:r>
            <a:r>
              <a:rPr lang="en-US" sz="2200" b="1" dirty="0" smtClean="0">
                <a:solidFill>
                  <a:srgbClr val="C00000"/>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dai</a:t>
            </a:r>
            <a:r>
              <a:rPr lang="en-US" sz="2200" b="1" dirty="0" smtClean="0">
                <a:solidFill>
                  <a:srgbClr val="C00000"/>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dẳng</a:t>
            </a:r>
            <a:r>
              <a:rPr lang="en-US" sz="2200" b="1" dirty="0" smtClean="0">
                <a:solidFill>
                  <a:srgbClr val="C00000"/>
                </a:solidFill>
                <a:latin typeface="Arial" pitchFamily="34" charset="0"/>
                <a:cs typeface="Arial" pitchFamily="34" charset="0"/>
              </a:rPr>
              <a:t>, li </a:t>
            </a:r>
            <a:r>
              <a:rPr lang="en-US" sz="2200" b="1" dirty="0" err="1" smtClean="0">
                <a:solidFill>
                  <a:srgbClr val="C00000"/>
                </a:solidFill>
                <a:latin typeface="Arial" pitchFamily="34" charset="0"/>
                <a:cs typeface="Arial" pitchFamily="34" charset="0"/>
              </a:rPr>
              <a:t>bì</a:t>
            </a:r>
            <a:r>
              <a:rPr lang="en-US" sz="2200" b="1" dirty="0" smtClean="0">
                <a:solidFill>
                  <a:srgbClr val="C00000"/>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bú</a:t>
            </a:r>
            <a:r>
              <a:rPr lang="en-US" sz="2200" b="1" dirty="0" smtClean="0">
                <a:solidFill>
                  <a:srgbClr val="C00000"/>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kém</a:t>
            </a:r>
            <a:r>
              <a:rPr lang="en-US" sz="2200" b="1" dirty="0" smtClean="0">
                <a:solidFill>
                  <a:srgbClr val="C00000"/>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khó</a:t>
            </a:r>
            <a:r>
              <a:rPr lang="en-US" sz="2200" b="1" dirty="0" smtClean="0">
                <a:solidFill>
                  <a:srgbClr val="C00000"/>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thở</a:t>
            </a:r>
            <a:r>
              <a:rPr lang="en-US" sz="2200" b="1" dirty="0" smtClean="0">
                <a:solidFill>
                  <a:srgbClr val="C00000"/>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tím</a:t>
            </a:r>
            <a:r>
              <a:rPr lang="en-US" sz="2200" b="1" dirty="0" smtClean="0">
                <a:solidFill>
                  <a:srgbClr val="C00000"/>
                </a:solidFill>
                <a:latin typeface="Arial" pitchFamily="34" charset="0"/>
                <a:cs typeface="Arial" pitchFamily="34" charset="0"/>
              </a:rPr>
              <a:t> </a:t>
            </a:r>
            <a:r>
              <a:rPr lang="en-US" sz="2200" b="1" dirty="0" err="1" smtClean="0">
                <a:solidFill>
                  <a:srgbClr val="C00000"/>
                </a:solidFill>
                <a:latin typeface="Arial" pitchFamily="34" charset="0"/>
                <a:cs typeface="Arial" pitchFamily="34" charset="0"/>
              </a:rPr>
              <a:t>tái</a:t>
            </a:r>
            <a:r>
              <a:rPr lang="en-US" sz="2200" b="1" dirty="0" smtClean="0">
                <a:solidFill>
                  <a:srgbClr val="C00000"/>
                </a:solidFill>
                <a:latin typeface="Arial" pitchFamily="34" charset="0"/>
                <a:cs typeface="Arial" pitchFamily="34" charset="0"/>
              </a:rPr>
              <a:t>, ...</a:t>
            </a:r>
            <a:r>
              <a:rPr lang="en-US" sz="2200" b="1"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hoặc</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khi</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phản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ứng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thông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thường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kéo</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dài</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trên</a:t>
            </a:r>
            <a:r>
              <a:rPr lang="en-US" sz="2200" dirty="0" smtClean="0">
                <a:solidFill>
                  <a:srgbClr val="003399"/>
                </a:solidFill>
                <a:latin typeface="Arial" pitchFamily="34" charset="0"/>
                <a:cs typeface="Arial" pitchFamily="34" charset="0"/>
              </a:rPr>
              <a:t> 1 </a:t>
            </a:r>
            <a:r>
              <a:rPr lang="en-US" sz="2200" dirty="0" err="1" smtClean="0">
                <a:solidFill>
                  <a:srgbClr val="003399"/>
                </a:solidFill>
                <a:latin typeface="Arial" pitchFamily="34" charset="0"/>
                <a:cs typeface="Arial" pitchFamily="34" charset="0"/>
              </a:rPr>
              <a:t>ngày</a:t>
            </a:r>
            <a:r>
              <a:rPr lang="en-US" sz="2200" dirty="0" smtClean="0">
                <a:solidFill>
                  <a:srgbClr val="003399"/>
                </a:solidFill>
                <a:latin typeface="Arial" pitchFamily="34" charset="0"/>
                <a:cs typeface="Arial" pitchFamily="34" charset="0"/>
              </a:rPr>
              <a:t>.</a:t>
            </a:r>
          </a:p>
          <a:p>
            <a:pPr lvl="1" algn="just">
              <a:spcBef>
                <a:spcPts val="1200"/>
              </a:spcBef>
            </a:pPr>
            <a:r>
              <a:rPr lang="en-US" sz="2200" dirty="0" err="1" smtClean="0">
                <a:solidFill>
                  <a:srgbClr val="003399"/>
                </a:solidFill>
                <a:latin typeface="Arial" pitchFamily="34" charset="0"/>
                <a:cs typeface="Arial" pitchFamily="34" charset="0"/>
              </a:rPr>
              <a:t>Nếu</a:t>
            </a:r>
            <a:r>
              <a:rPr lang="en-US" sz="2200" dirty="0" smtClean="0">
                <a:solidFill>
                  <a:srgbClr val="003399"/>
                </a:solidFill>
                <a:latin typeface="Arial" pitchFamily="34" charset="0"/>
                <a:cs typeface="Arial" pitchFamily="34" charset="0"/>
              </a:rPr>
              <a:t> cha </a:t>
            </a:r>
            <a:r>
              <a:rPr lang="en-US" sz="2200" dirty="0" err="1" smtClean="0">
                <a:solidFill>
                  <a:srgbClr val="003399"/>
                </a:solidFill>
                <a:latin typeface="Arial" pitchFamily="34" charset="0"/>
                <a:cs typeface="Arial" pitchFamily="34" charset="0"/>
              </a:rPr>
              <a:t>mẹ</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không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yên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tâm</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về</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sức</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khỏe</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của</a:t>
            </a:r>
            <a:r>
              <a:rPr lang="en-US" sz="2200" dirty="0" smtClean="0">
                <a:solidFill>
                  <a:srgbClr val="003399"/>
                </a:solidFill>
                <a:latin typeface="Arial" pitchFamily="34" charset="0"/>
                <a:cs typeface="Arial" pitchFamily="34" charset="0"/>
              </a:rPr>
              <a:t> con </a:t>
            </a:r>
            <a:r>
              <a:rPr lang="en-US" sz="2200" dirty="0" err="1" smtClean="0">
                <a:solidFill>
                  <a:srgbClr val="003399"/>
                </a:solidFill>
                <a:latin typeface="Arial" pitchFamily="34" charset="0"/>
                <a:cs typeface="Arial" pitchFamily="34" charset="0"/>
              </a:rPr>
              <a:t>mình</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sau</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khi</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tiêm</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chủng</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hãy</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đến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gặp</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cán</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bộ</a:t>
            </a:r>
            <a:r>
              <a:rPr lang="en-US" sz="2200" dirty="0" smtClean="0">
                <a:solidFill>
                  <a:srgbClr val="003399"/>
                </a:solidFill>
                <a:latin typeface="Arial" pitchFamily="34" charset="0"/>
                <a:cs typeface="Arial" pitchFamily="34" charset="0"/>
              </a:rPr>
              <a:t> y </a:t>
            </a:r>
            <a:r>
              <a:rPr lang="en-US" sz="2200" dirty="0" err="1" smtClean="0">
                <a:solidFill>
                  <a:srgbClr val="003399"/>
                </a:solidFill>
                <a:latin typeface="Arial" pitchFamily="34" charset="0"/>
                <a:cs typeface="Arial" pitchFamily="34" charset="0"/>
              </a:rPr>
              <a:t>tế</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để</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được</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khám</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và</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tư</a:t>
            </a:r>
            <a:r>
              <a:rPr lang="en-US" sz="2200" dirty="0" smtClean="0">
                <a:solidFill>
                  <a:srgbClr val="003399"/>
                </a:solidFill>
                <a:latin typeface="Arial" pitchFamily="34" charset="0"/>
                <a:cs typeface="Arial" pitchFamily="34" charset="0"/>
              </a:rPr>
              <a:t> </a:t>
            </a:r>
            <a:r>
              <a:rPr lang="en-US" sz="2200" dirty="0" err="1" smtClean="0">
                <a:solidFill>
                  <a:srgbClr val="003399"/>
                </a:solidFill>
                <a:latin typeface="Arial" pitchFamily="34" charset="0"/>
                <a:cs typeface="Arial" pitchFamily="34" charset="0"/>
              </a:rPr>
              <a:t>vấn</a:t>
            </a:r>
            <a:r>
              <a:rPr lang="en-US" sz="2200" dirty="0" smtClean="0">
                <a:solidFill>
                  <a:srgbClr val="003399"/>
                </a:solidFill>
                <a:latin typeface="Arial" pitchFamily="34" charset="0"/>
                <a:cs typeface="Arial" pitchFamily="34" charset="0"/>
              </a:rPr>
              <a:t>.</a:t>
            </a:r>
            <a:endParaRPr lang="en-US" sz="2200" dirty="0">
              <a:solidFill>
                <a:srgbClr val="003399"/>
              </a:solidFill>
              <a:latin typeface="Arial" pitchFamily="34" charset="0"/>
              <a:cs typeface="Arial" pitchFamily="34" charset="0"/>
            </a:endParaRPr>
          </a:p>
        </p:txBody>
      </p:sp>
      <p:sp>
        <p:nvSpPr>
          <p:cNvPr id="13315" name="Rectangle 2"/>
          <p:cNvSpPr txBox="1">
            <a:spLocks noChangeArrowheads="1"/>
          </p:cNvSpPr>
          <p:nvPr/>
        </p:nvSpPr>
        <p:spPr bwMode="auto">
          <a:xfrm>
            <a:off x="230372" y="181690"/>
            <a:ext cx="8915400" cy="584775"/>
          </a:xfrm>
          <a:prstGeom prst="rect">
            <a:avLst/>
          </a:prstGeom>
          <a:gradFill>
            <a:gsLst>
              <a:gs pos="0">
                <a:srgbClr val="FFFF00">
                  <a:tint val="66000"/>
                  <a:satMod val="160000"/>
                </a:srgbClr>
              </a:gs>
              <a:gs pos="50000">
                <a:srgbClr val="FFFF00">
                  <a:tint val="44500"/>
                  <a:satMod val="160000"/>
                </a:srgbClr>
              </a:gs>
              <a:gs pos="100000">
                <a:srgbClr val="FFFF00">
                  <a:tint val="23500"/>
                  <a:satMod val="160000"/>
                </a:srgbClr>
              </a:gs>
            </a:gsLst>
            <a:lin ang="16200000" scaled="1"/>
          </a:gradFill>
          <a:ln>
            <a:noFill/>
          </a:ln>
        </p:spPr>
        <p:txBody>
          <a:bodyPr wrap="square" anchor="b">
            <a:spAutoFit/>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1143000" indent="-228600">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algn="ctr" eaLnBrk="1" hangingPunct="1"/>
            <a:r>
              <a:rPr lang="en-US" sz="3200" b="1" dirty="0" err="1" smtClean="0">
                <a:solidFill>
                  <a:srgbClr val="003399"/>
                </a:solidFill>
                <a:latin typeface="Arial" pitchFamily="34" charset="0"/>
                <a:cs typeface="Arial" pitchFamily="34" charset="0"/>
              </a:rPr>
              <a:t>Tư</a:t>
            </a:r>
            <a:r>
              <a:rPr lang="en-US" sz="3200" b="1" dirty="0" smtClean="0">
                <a:solidFill>
                  <a:srgbClr val="003399"/>
                </a:solidFill>
                <a:latin typeface="Arial" pitchFamily="34" charset="0"/>
                <a:cs typeface="Arial" pitchFamily="34" charset="0"/>
              </a:rPr>
              <a:t> </a:t>
            </a:r>
            <a:r>
              <a:rPr lang="en-US" sz="3200" b="1" dirty="0" err="1">
                <a:solidFill>
                  <a:srgbClr val="003399"/>
                </a:solidFill>
                <a:latin typeface="Arial" pitchFamily="34" charset="0"/>
                <a:cs typeface="Arial" pitchFamily="34" charset="0"/>
              </a:rPr>
              <a:t>vấn</a:t>
            </a:r>
            <a:r>
              <a:rPr lang="en-US" sz="3200" b="1" dirty="0">
                <a:solidFill>
                  <a:srgbClr val="003399"/>
                </a:solidFill>
                <a:latin typeface="Arial" pitchFamily="34" charset="0"/>
                <a:cs typeface="Arial" pitchFamily="34" charset="0"/>
              </a:rPr>
              <a:t> </a:t>
            </a:r>
            <a:r>
              <a:rPr lang="en-US" sz="3200" b="1" dirty="0" err="1">
                <a:solidFill>
                  <a:srgbClr val="003399"/>
                </a:solidFill>
                <a:latin typeface="Arial" pitchFamily="34" charset="0"/>
                <a:cs typeface="Arial" pitchFamily="34" charset="0"/>
              </a:rPr>
              <a:t>đầy</a:t>
            </a:r>
            <a:r>
              <a:rPr lang="en-US" sz="3200" b="1" dirty="0">
                <a:solidFill>
                  <a:srgbClr val="003399"/>
                </a:solidFill>
                <a:latin typeface="Arial" pitchFamily="34" charset="0"/>
                <a:cs typeface="Arial" pitchFamily="34" charset="0"/>
              </a:rPr>
              <a:t> </a:t>
            </a:r>
            <a:r>
              <a:rPr lang="en-US" sz="3200" b="1" dirty="0" err="1">
                <a:solidFill>
                  <a:srgbClr val="003399"/>
                </a:solidFill>
                <a:latin typeface="Arial" pitchFamily="34" charset="0"/>
                <a:cs typeface="Arial" pitchFamily="34" charset="0"/>
              </a:rPr>
              <a:t>đủ</a:t>
            </a:r>
            <a:r>
              <a:rPr lang="en-US" sz="3200" b="1" dirty="0">
                <a:solidFill>
                  <a:srgbClr val="003399"/>
                </a:solidFill>
                <a:latin typeface="Arial" pitchFamily="34" charset="0"/>
                <a:cs typeface="Arial" pitchFamily="34" charset="0"/>
              </a:rPr>
              <a:t> </a:t>
            </a:r>
            <a:r>
              <a:rPr lang="en-US" sz="3200" b="1" dirty="0" err="1">
                <a:solidFill>
                  <a:srgbClr val="003399"/>
                </a:solidFill>
                <a:latin typeface="Arial" pitchFamily="34" charset="0"/>
                <a:cs typeface="Arial" pitchFamily="34" charset="0"/>
              </a:rPr>
              <a:t>cho</a:t>
            </a:r>
            <a:r>
              <a:rPr lang="en-US" sz="3200" b="1" dirty="0">
                <a:solidFill>
                  <a:srgbClr val="003399"/>
                </a:solidFill>
                <a:latin typeface="Arial" pitchFamily="34" charset="0"/>
                <a:cs typeface="Arial" pitchFamily="34" charset="0"/>
              </a:rPr>
              <a:t> </a:t>
            </a:r>
            <a:r>
              <a:rPr lang="en-US" sz="3200" b="1" dirty="0" err="1">
                <a:solidFill>
                  <a:srgbClr val="003399"/>
                </a:solidFill>
                <a:latin typeface="Arial" pitchFamily="34" charset="0"/>
                <a:cs typeface="Arial" pitchFamily="34" charset="0"/>
              </a:rPr>
              <a:t>các</a:t>
            </a:r>
            <a:r>
              <a:rPr lang="en-US" sz="3200" b="1" dirty="0">
                <a:solidFill>
                  <a:srgbClr val="003399"/>
                </a:solidFill>
                <a:latin typeface="Arial" pitchFamily="34" charset="0"/>
                <a:cs typeface="Arial" pitchFamily="34" charset="0"/>
              </a:rPr>
              <a:t> </a:t>
            </a:r>
            <a:r>
              <a:rPr lang="en-US" sz="3200" b="1" dirty="0" err="1">
                <a:solidFill>
                  <a:srgbClr val="003399"/>
                </a:solidFill>
                <a:latin typeface="Arial" pitchFamily="34" charset="0"/>
                <a:cs typeface="Arial" pitchFamily="34" charset="0"/>
              </a:rPr>
              <a:t>bậc</a:t>
            </a:r>
            <a:r>
              <a:rPr lang="en-US" sz="3200" b="1" dirty="0">
                <a:solidFill>
                  <a:srgbClr val="003399"/>
                </a:solidFill>
                <a:latin typeface="Arial" pitchFamily="34" charset="0"/>
                <a:cs typeface="Arial" pitchFamily="34" charset="0"/>
              </a:rPr>
              <a:t> cha </a:t>
            </a:r>
            <a:r>
              <a:rPr lang="en-US" sz="3200" b="1" dirty="0" err="1">
                <a:solidFill>
                  <a:srgbClr val="003399"/>
                </a:solidFill>
                <a:latin typeface="Arial" pitchFamily="34" charset="0"/>
                <a:cs typeface="Arial" pitchFamily="34" charset="0"/>
              </a:rPr>
              <a:t>mẹ</a:t>
            </a:r>
            <a:endParaRPr lang="en-US" altLang="en-US" sz="3200" b="1" dirty="0">
              <a:solidFill>
                <a:srgbClr val="002060"/>
              </a:solidFill>
              <a:latin typeface="Arial" charset="0"/>
            </a:endParaRPr>
          </a:p>
        </p:txBody>
      </p:sp>
    </p:spTree>
    <p:extLst>
      <p:ext uri="{BB962C8B-B14F-4D97-AF65-F5344CB8AC3E}">
        <p14:creationId xmlns:p14="http://schemas.microsoft.com/office/powerpoint/2010/main" val="3184965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a:xfrm>
            <a:off x="0" y="685800"/>
            <a:ext cx="9144000" cy="1219200"/>
          </a:xfrm>
          <a:gradFill>
            <a:gsLst>
              <a:gs pos="0">
                <a:srgbClr val="FFFF00">
                  <a:tint val="66000"/>
                  <a:satMod val="160000"/>
                </a:srgbClr>
              </a:gs>
              <a:gs pos="50000">
                <a:srgbClr val="FFFF00">
                  <a:tint val="44500"/>
                  <a:satMod val="160000"/>
                </a:srgbClr>
              </a:gs>
              <a:gs pos="100000">
                <a:srgbClr val="FFFF00">
                  <a:tint val="23500"/>
                  <a:satMod val="160000"/>
                </a:srgbClr>
              </a:gs>
            </a:gsLst>
            <a:lin ang="16200000" scaled="1"/>
          </a:gradFill>
        </p:spPr>
        <p:txBody>
          <a:bodyPr>
            <a:normAutofit/>
          </a:bodyPr>
          <a:lstStyle/>
          <a:p>
            <a:pPr algn="ctr" eaLnBrk="1" hangingPunct="1">
              <a:buFontTx/>
              <a:buNone/>
            </a:pPr>
            <a:r>
              <a:rPr lang="en-US" altLang="en-US" sz="6000" b="1" i="1" dirty="0" err="1" smtClean="0">
                <a:solidFill>
                  <a:srgbClr val="3366CC"/>
                </a:solidFill>
                <a:latin typeface="Arial" charset="0"/>
                <a:cs typeface="Arial" charset="0"/>
              </a:rPr>
              <a:t>Trân</a:t>
            </a:r>
            <a:r>
              <a:rPr lang="en-US" altLang="en-US" sz="6000" b="1" i="1" dirty="0" smtClean="0">
                <a:solidFill>
                  <a:srgbClr val="3366CC"/>
                </a:solidFill>
                <a:latin typeface="Arial" charset="0"/>
                <a:cs typeface="Arial" charset="0"/>
              </a:rPr>
              <a:t> </a:t>
            </a:r>
            <a:r>
              <a:rPr lang="en-US" altLang="en-US" sz="6000" b="1" i="1" dirty="0" err="1" smtClean="0">
                <a:solidFill>
                  <a:srgbClr val="3366CC"/>
                </a:solidFill>
                <a:latin typeface="Arial" charset="0"/>
                <a:cs typeface="Arial" charset="0"/>
              </a:rPr>
              <a:t>trọng</a:t>
            </a:r>
            <a:r>
              <a:rPr lang="en-US" altLang="en-US" sz="6000" b="1" i="1" dirty="0" smtClean="0">
                <a:solidFill>
                  <a:srgbClr val="3366CC"/>
                </a:solidFill>
                <a:latin typeface="Arial" charset="0"/>
                <a:cs typeface="Arial" charset="0"/>
              </a:rPr>
              <a:t> </a:t>
            </a:r>
            <a:r>
              <a:rPr lang="en-US" altLang="en-US" sz="6000" b="1" i="1" dirty="0" err="1" smtClean="0">
                <a:solidFill>
                  <a:srgbClr val="3366CC"/>
                </a:solidFill>
                <a:latin typeface="Arial" charset="0"/>
                <a:cs typeface="Arial" charset="0"/>
              </a:rPr>
              <a:t>cảm</a:t>
            </a:r>
            <a:r>
              <a:rPr lang="en-US" altLang="en-US" sz="6000" b="1" i="1" dirty="0" smtClean="0">
                <a:solidFill>
                  <a:srgbClr val="3366CC"/>
                </a:solidFill>
                <a:latin typeface="Arial" charset="0"/>
                <a:cs typeface="Arial" charset="0"/>
              </a:rPr>
              <a:t> </a:t>
            </a:r>
            <a:r>
              <a:rPr lang="en-US" altLang="en-US" sz="6000" b="1" i="1" dirty="0" err="1" smtClean="0">
                <a:solidFill>
                  <a:srgbClr val="3366CC"/>
                </a:solidFill>
                <a:latin typeface="Arial" charset="0"/>
                <a:cs typeface="Arial" charset="0"/>
              </a:rPr>
              <a:t>ơn</a:t>
            </a:r>
            <a:r>
              <a:rPr lang="en-US" altLang="en-US" sz="6000" b="1" i="1" dirty="0" smtClean="0">
                <a:solidFill>
                  <a:srgbClr val="3366CC"/>
                </a:solidFill>
                <a:latin typeface="Arial" charset="0"/>
                <a:cs typeface="Arial" charset="0"/>
              </a:rPr>
              <a:t>!</a:t>
            </a:r>
          </a:p>
        </p:txBody>
      </p:sp>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6" y="2286000"/>
            <a:ext cx="91440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26019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4294967295"/>
          </p:nvPr>
        </p:nvSpPr>
        <p:spPr>
          <a:xfrm>
            <a:off x="202019" y="1524000"/>
            <a:ext cx="8534400" cy="4572000"/>
          </a:xfrm>
        </p:spPr>
        <p:txBody>
          <a:bodyPr>
            <a:normAutofit/>
          </a:bodyPr>
          <a:lstStyle/>
          <a:p>
            <a:pPr algn="just">
              <a:spcBef>
                <a:spcPts val="1200"/>
              </a:spcBef>
            </a:pPr>
            <a:r>
              <a:rPr lang="pt-BR" sz="2400" dirty="0" smtClean="0">
                <a:latin typeface="Arial" pitchFamily="34" charset="0"/>
                <a:cs typeface="Arial" pitchFamily="34" charset="0"/>
              </a:rPr>
              <a:t>Vắc </a:t>
            </a:r>
            <a:r>
              <a:rPr lang="pt-BR" sz="2400" dirty="0">
                <a:latin typeface="Arial" pitchFamily="34" charset="0"/>
                <a:cs typeface="Arial" pitchFamily="34" charset="0"/>
              </a:rPr>
              <a:t>xin DPT-VGB-Hib do Viện huyết thanh Ấn độ (SII) sản xuất với thành phần, lịch tiêm chủng và hiệu quả phòng bệnh tương đương như vắc xin </a:t>
            </a:r>
            <a:r>
              <a:rPr lang="pt-BR" sz="2400" dirty="0" smtClean="0">
                <a:latin typeface="Arial" pitchFamily="34" charset="0"/>
                <a:cs typeface="Arial" pitchFamily="34" charset="0"/>
              </a:rPr>
              <a:t>Quinvaxem </a:t>
            </a:r>
            <a:r>
              <a:rPr lang="pt-BR" sz="2400" dirty="0">
                <a:latin typeface="Arial" pitchFamily="34" charset="0"/>
                <a:cs typeface="Arial" pitchFamily="34" charset="0"/>
              </a:rPr>
              <a:t>và ComBE </a:t>
            </a:r>
            <a:r>
              <a:rPr lang="pt-BR" sz="2400" dirty="0" smtClean="0">
                <a:latin typeface="Arial" pitchFamily="34" charset="0"/>
                <a:cs typeface="Arial" pitchFamily="34" charset="0"/>
              </a:rPr>
              <a:t>Five. </a:t>
            </a:r>
            <a:r>
              <a:rPr lang="pt-BR" sz="2400" dirty="0">
                <a:latin typeface="Arial" pitchFamily="34" charset="0"/>
                <a:cs typeface="Arial" pitchFamily="34" charset="0"/>
              </a:rPr>
              <a:t>Vắc xin này đã được cấp giấy phép lưu hành tại Việt Nam từ tháng 9 năm 2018.</a:t>
            </a:r>
            <a:endParaRPr lang="en-US" sz="2400" dirty="0">
              <a:latin typeface="Arial" pitchFamily="34" charset="0"/>
              <a:cs typeface="Arial" pitchFamily="34" charset="0"/>
            </a:endParaRPr>
          </a:p>
          <a:p>
            <a:pPr algn="just">
              <a:spcBef>
                <a:spcPts val="1200"/>
              </a:spcBef>
            </a:pPr>
            <a:r>
              <a:rPr lang="pt-BR" sz="2400" dirty="0">
                <a:latin typeface="Arial" pitchFamily="34" charset="0"/>
                <a:cs typeface="Arial" pitchFamily="34" charset="0"/>
              </a:rPr>
              <a:t>Bộ Y tế đã cho phép sử dụng đồng thời 2 loại vắc xin DPT-VGB-Hib là vắc xin ComBE Five và vắc xin DPT-VGB-Hib (SII) sản xuất trong TCMR. Việc sử dụng đồng thời hai vắc xin có thành phần tương tự trong TCMR là </a:t>
            </a:r>
            <a:r>
              <a:rPr lang="pt-BR" sz="2400" b="1" dirty="0">
                <a:solidFill>
                  <a:srgbClr val="000066"/>
                </a:solidFill>
                <a:latin typeface="Arial" pitchFamily="34" charset="0"/>
                <a:cs typeface="Arial" pitchFamily="34" charset="0"/>
              </a:rPr>
              <a:t>đảm bảo cho đáp ứng đầy đủ nhu cầu sử dụng vắc xin trong TCMR</a:t>
            </a:r>
            <a:r>
              <a:rPr lang="pt-BR" sz="2400" dirty="0">
                <a:latin typeface="Arial" pitchFamily="34" charset="0"/>
                <a:cs typeface="Arial" pitchFamily="34" charset="0"/>
              </a:rPr>
              <a:t>, tránh việc thiếu vắc </a:t>
            </a:r>
            <a:r>
              <a:rPr lang="pt-BR" sz="2400" dirty="0" smtClean="0">
                <a:latin typeface="Arial" pitchFamily="34" charset="0"/>
                <a:cs typeface="Arial" pitchFamily="34" charset="0"/>
              </a:rPr>
              <a:t>xin.</a:t>
            </a:r>
            <a:endParaRPr lang="en-US" sz="2400" dirty="0">
              <a:latin typeface="Arial" pitchFamily="34" charset="0"/>
              <a:cs typeface="Arial" pitchFamily="34" charset="0"/>
            </a:endParaRPr>
          </a:p>
        </p:txBody>
      </p:sp>
      <p:sp>
        <p:nvSpPr>
          <p:cNvPr id="4099" name="Rectangle 2"/>
          <p:cNvSpPr txBox="1">
            <a:spLocks noChangeArrowheads="1"/>
          </p:cNvSpPr>
          <p:nvPr/>
        </p:nvSpPr>
        <p:spPr bwMode="auto">
          <a:xfrm>
            <a:off x="304800" y="457200"/>
            <a:ext cx="8458200" cy="584200"/>
          </a:xfrm>
          <a:prstGeom prst="rect">
            <a:avLst/>
          </a:prstGeom>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anchor="b">
            <a:spAutoFit/>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1143000" indent="-228600">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algn="ctr" eaLnBrk="1" hangingPunct="1"/>
            <a:r>
              <a:rPr lang="en-US" altLang="en-US" sz="3200" b="1" dirty="0" err="1" smtClean="0">
                <a:solidFill>
                  <a:srgbClr val="002060"/>
                </a:solidFill>
                <a:latin typeface="Arial" charset="0"/>
              </a:rPr>
              <a:t>Lý</a:t>
            </a:r>
            <a:r>
              <a:rPr lang="en-US" altLang="en-US" sz="3200" b="1" dirty="0" smtClean="0">
                <a:solidFill>
                  <a:srgbClr val="002060"/>
                </a:solidFill>
                <a:latin typeface="Arial" charset="0"/>
              </a:rPr>
              <a:t> do </a:t>
            </a:r>
            <a:r>
              <a:rPr lang="en-US" altLang="en-US" sz="3200" b="1" dirty="0" err="1" smtClean="0">
                <a:solidFill>
                  <a:srgbClr val="002060"/>
                </a:solidFill>
                <a:latin typeface="Arial" charset="0"/>
              </a:rPr>
              <a:t>sử</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dụng</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vắc</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xin</a:t>
            </a:r>
            <a:r>
              <a:rPr lang="en-US" altLang="en-US" sz="3200" b="1" dirty="0" smtClean="0">
                <a:solidFill>
                  <a:srgbClr val="002060"/>
                </a:solidFill>
                <a:latin typeface="Arial" charset="0"/>
              </a:rPr>
              <a:t> SII</a:t>
            </a:r>
            <a:endParaRPr lang="en-US" altLang="en-US" sz="3200" b="1" dirty="0">
              <a:solidFill>
                <a:srgbClr val="002060"/>
              </a:solidFill>
              <a:latin typeface="Arial"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8"/>
          <p:cNvSpPr txBox="1">
            <a:spLocks noChangeArrowheads="1"/>
          </p:cNvSpPr>
          <p:nvPr/>
        </p:nvSpPr>
        <p:spPr bwMode="auto">
          <a:xfrm>
            <a:off x="533400" y="838200"/>
            <a:ext cx="6477000" cy="287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346075" indent="-346075">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lvl="2" algn="just" eaLnBrk="1" hangingPunct="1">
              <a:spcBef>
                <a:spcPts val="600"/>
              </a:spcBef>
              <a:spcAft>
                <a:spcPts val="600"/>
              </a:spcAft>
              <a:buClr>
                <a:srgbClr val="0033CC"/>
              </a:buClr>
              <a:buSzPct val="90000"/>
              <a:buFont typeface="Wingdings" pitchFamily="2" charset="2"/>
              <a:buChar char="§"/>
            </a:pPr>
            <a:r>
              <a:rPr lang="en-US" altLang="en-US" sz="2200" dirty="0" err="1">
                <a:latin typeface="Arial" charset="0"/>
              </a:rPr>
              <a:t>Nhà</a:t>
            </a:r>
            <a:r>
              <a:rPr lang="en-US" altLang="en-US" sz="2200" dirty="0">
                <a:latin typeface="Arial" charset="0"/>
              </a:rPr>
              <a:t> </a:t>
            </a:r>
            <a:r>
              <a:rPr lang="en-US" altLang="en-US" sz="2200" dirty="0" err="1">
                <a:latin typeface="Arial" charset="0"/>
              </a:rPr>
              <a:t>sản</a:t>
            </a:r>
            <a:r>
              <a:rPr lang="en-US" altLang="en-US" sz="2200" dirty="0">
                <a:latin typeface="Arial" charset="0"/>
              </a:rPr>
              <a:t> </a:t>
            </a:r>
            <a:r>
              <a:rPr lang="en-US" altLang="en-US" sz="2200" dirty="0" err="1">
                <a:latin typeface="Arial" charset="0"/>
              </a:rPr>
              <a:t>xuất</a:t>
            </a:r>
            <a:r>
              <a:rPr lang="en-US" altLang="en-US" sz="2200" dirty="0">
                <a:latin typeface="Arial" charset="0"/>
              </a:rPr>
              <a:t>:  </a:t>
            </a:r>
            <a:r>
              <a:rPr lang="en-US" altLang="en-US" sz="2200" dirty="0" err="1" smtClean="0">
                <a:latin typeface="Arial" charset="0"/>
              </a:rPr>
              <a:t>Viện</a:t>
            </a:r>
            <a:r>
              <a:rPr lang="en-US" altLang="en-US" sz="2200" dirty="0" smtClean="0">
                <a:latin typeface="Arial" charset="0"/>
              </a:rPr>
              <a:t> </a:t>
            </a:r>
            <a:r>
              <a:rPr lang="en-US" altLang="en-US" sz="2200" dirty="0" err="1" smtClean="0">
                <a:latin typeface="Arial" charset="0"/>
              </a:rPr>
              <a:t>Huyết</a:t>
            </a:r>
            <a:r>
              <a:rPr lang="en-US" altLang="en-US" sz="2200" dirty="0" smtClean="0">
                <a:latin typeface="Arial" charset="0"/>
              </a:rPr>
              <a:t> </a:t>
            </a:r>
            <a:r>
              <a:rPr lang="en-US" altLang="en-US" sz="2200" dirty="0" err="1" smtClean="0">
                <a:latin typeface="Arial" charset="0"/>
              </a:rPr>
              <a:t>thanh</a:t>
            </a:r>
            <a:r>
              <a:rPr lang="en-US" altLang="en-US" sz="2200" dirty="0" smtClean="0">
                <a:latin typeface="Arial" charset="0"/>
              </a:rPr>
              <a:t> </a:t>
            </a:r>
            <a:r>
              <a:rPr lang="en-US" altLang="en-US" sz="2200" dirty="0" err="1" smtClean="0">
                <a:latin typeface="Arial" charset="0"/>
              </a:rPr>
              <a:t>Ấn</a:t>
            </a:r>
            <a:r>
              <a:rPr lang="en-US" altLang="en-US" sz="2200" dirty="0" smtClean="0">
                <a:latin typeface="Arial" charset="0"/>
              </a:rPr>
              <a:t> </a:t>
            </a:r>
            <a:r>
              <a:rPr lang="en-US" altLang="en-US" sz="2200" dirty="0" err="1" smtClean="0">
                <a:latin typeface="Arial" charset="0"/>
              </a:rPr>
              <a:t>Độ</a:t>
            </a:r>
            <a:r>
              <a:rPr lang="en-US" altLang="en-US" sz="2200" dirty="0" smtClean="0">
                <a:latin typeface="Arial" charset="0"/>
              </a:rPr>
              <a:t> (SII)</a:t>
            </a:r>
            <a:endParaRPr lang="nl-NL" altLang="en-US" sz="2200" dirty="0">
              <a:latin typeface="Arial" charset="0"/>
            </a:endParaRPr>
          </a:p>
          <a:p>
            <a:pPr lvl="2" algn="just" eaLnBrk="1" hangingPunct="1">
              <a:spcBef>
                <a:spcPts val="600"/>
              </a:spcBef>
              <a:spcAft>
                <a:spcPts val="600"/>
              </a:spcAft>
              <a:buClr>
                <a:srgbClr val="0033CC"/>
              </a:buClr>
              <a:buSzPct val="90000"/>
              <a:buFont typeface="Wingdings" pitchFamily="2" charset="2"/>
              <a:buChar char="§"/>
            </a:pPr>
            <a:r>
              <a:rPr lang="en-US" altLang="en-US" sz="2200" dirty="0" err="1" smtClean="0">
                <a:latin typeface="Arial" charset="0"/>
              </a:rPr>
              <a:t>Vắc</a:t>
            </a:r>
            <a:r>
              <a:rPr lang="en-US" altLang="en-US" sz="2200" dirty="0" smtClean="0">
                <a:latin typeface="Arial" charset="0"/>
              </a:rPr>
              <a:t> </a:t>
            </a:r>
            <a:r>
              <a:rPr lang="en-US" altLang="en-US" sz="2200" dirty="0" err="1">
                <a:latin typeface="Arial" charset="0"/>
              </a:rPr>
              <a:t>xin</a:t>
            </a:r>
            <a:r>
              <a:rPr lang="en-US" altLang="en-US" sz="2200" dirty="0">
                <a:latin typeface="Arial" charset="0"/>
              </a:rPr>
              <a:t> </a:t>
            </a:r>
            <a:r>
              <a:rPr lang="en-US" altLang="en-US" sz="2200" dirty="0" err="1">
                <a:latin typeface="Arial" charset="0"/>
              </a:rPr>
              <a:t>đã</a:t>
            </a:r>
            <a:r>
              <a:rPr lang="en-US" altLang="en-US" sz="2200" dirty="0">
                <a:latin typeface="Arial" charset="0"/>
              </a:rPr>
              <a:t> </a:t>
            </a:r>
            <a:r>
              <a:rPr lang="en-US" altLang="en-US" sz="2200" dirty="0" err="1">
                <a:latin typeface="Arial" charset="0"/>
              </a:rPr>
              <a:t>được</a:t>
            </a:r>
            <a:r>
              <a:rPr lang="en-US" altLang="en-US" sz="2200" dirty="0">
                <a:latin typeface="Arial" charset="0"/>
              </a:rPr>
              <a:t> </a:t>
            </a:r>
            <a:r>
              <a:rPr lang="en-US" altLang="en-US" sz="2200" dirty="0" err="1">
                <a:latin typeface="Arial" charset="0"/>
              </a:rPr>
              <a:t>ký</a:t>
            </a:r>
            <a:r>
              <a:rPr lang="en-US" altLang="en-US" sz="2200" dirty="0">
                <a:latin typeface="Arial" charset="0"/>
              </a:rPr>
              <a:t> </a:t>
            </a:r>
            <a:r>
              <a:rPr lang="en-US" altLang="en-US" sz="2200" dirty="0" err="1">
                <a:latin typeface="Arial" charset="0"/>
              </a:rPr>
              <a:t>lưu</a:t>
            </a:r>
            <a:r>
              <a:rPr lang="en-US" altLang="en-US" sz="2200" dirty="0">
                <a:latin typeface="Arial" charset="0"/>
              </a:rPr>
              <a:t> </a:t>
            </a:r>
            <a:r>
              <a:rPr lang="en-US" altLang="en-US" sz="2200" dirty="0" err="1">
                <a:latin typeface="Arial" charset="0"/>
              </a:rPr>
              <a:t>hành</a:t>
            </a:r>
            <a:r>
              <a:rPr lang="en-US" altLang="en-US" sz="2200" dirty="0">
                <a:latin typeface="Arial" charset="0"/>
              </a:rPr>
              <a:t> </a:t>
            </a:r>
            <a:r>
              <a:rPr lang="en-US" altLang="en-US" sz="2200" dirty="0" err="1">
                <a:latin typeface="Arial" charset="0"/>
              </a:rPr>
              <a:t>tại</a:t>
            </a:r>
            <a:r>
              <a:rPr lang="en-US" altLang="en-US" sz="2200" dirty="0">
                <a:latin typeface="Arial" charset="0"/>
              </a:rPr>
              <a:t> </a:t>
            </a:r>
            <a:r>
              <a:rPr lang="en-US" altLang="en-US" sz="2200" dirty="0" err="1">
                <a:latin typeface="Arial" charset="0"/>
              </a:rPr>
              <a:t>Việt</a:t>
            </a:r>
            <a:r>
              <a:rPr lang="en-US" altLang="en-US" sz="2200" dirty="0">
                <a:latin typeface="Arial" charset="0"/>
              </a:rPr>
              <a:t> Nam (QĐ </a:t>
            </a:r>
            <a:r>
              <a:rPr lang="en-US" altLang="en-US" sz="2200" dirty="0" err="1">
                <a:latin typeface="Arial" charset="0"/>
              </a:rPr>
              <a:t>số</a:t>
            </a:r>
            <a:r>
              <a:rPr lang="en-US" altLang="en-US" sz="2200" dirty="0">
                <a:latin typeface="Arial" charset="0"/>
              </a:rPr>
              <a:t> </a:t>
            </a:r>
            <a:r>
              <a:rPr lang="en-US" altLang="en-US" sz="2200" dirty="0" smtClean="0">
                <a:latin typeface="Arial" charset="0"/>
              </a:rPr>
              <a:t>660/QĐ-QLD </a:t>
            </a:r>
            <a:r>
              <a:rPr lang="en-US" altLang="en-US" sz="2200" dirty="0" err="1">
                <a:latin typeface="Arial" charset="0"/>
              </a:rPr>
              <a:t>ngày</a:t>
            </a:r>
            <a:r>
              <a:rPr lang="en-US" altLang="en-US" sz="2200" dirty="0">
                <a:latin typeface="Arial" charset="0"/>
              </a:rPr>
              <a:t> </a:t>
            </a:r>
            <a:r>
              <a:rPr lang="en-US" altLang="en-US" sz="2200" dirty="0" smtClean="0">
                <a:latin typeface="Arial" charset="0"/>
              </a:rPr>
              <a:t>24/9/2018) </a:t>
            </a:r>
            <a:r>
              <a:rPr lang="en-US" altLang="en-US" sz="2200" dirty="0" err="1">
                <a:latin typeface="Arial" charset="0"/>
              </a:rPr>
              <a:t>có</a:t>
            </a:r>
            <a:r>
              <a:rPr lang="en-US" altLang="en-US" sz="2200" dirty="0">
                <a:latin typeface="Arial" charset="0"/>
              </a:rPr>
              <a:t> </a:t>
            </a:r>
            <a:r>
              <a:rPr lang="en-US" altLang="en-US" sz="2200" dirty="0" err="1">
                <a:latin typeface="Arial" charset="0"/>
              </a:rPr>
              <a:t>giá</a:t>
            </a:r>
            <a:r>
              <a:rPr lang="en-US" altLang="en-US" sz="2200" dirty="0">
                <a:latin typeface="Arial" charset="0"/>
              </a:rPr>
              <a:t> </a:t>
            </a:r>
            <a:r>
              <a:rPr lang="en-US" altLang="en-US" sz="2200" dirty="0" err="1">
                <a:latin typeface="Arial" charset="0"/>
              </a:rPr>
              <a:t>trị</a:t>
            </a:r>
            <a:r>
              <a:rPr lang="en-US" altLang="en-US" sz="2200" dirty="0">
                <a:latin typeface="Arial" charset="0"/>
              </a:rPr>
              <a:t> </a:t>
            </a:r>
            <a:r>
              <a:rPr lang="en-US" altLang="en-US" sz="2200" dirty="0" err="1">
                <a:latin typeface="Arial" charset="0"/>
              </a:rPr>
              <a:t>trong</a:t>
            </a:r>
            <a:r>
              <a:rPr lang="en-US" altLang="en-US" sz="2200" dirty="0">
                <a:latin typeface="Arial" charset="0"/>
              </a:rPr>
              <a:t> 5 </a:t>
            </a:r>
            <a:r>
              <a:rPr lang="en-US" altLang="en-US" sz="2200" dirty="0" err="1">
                <a:latin typeface="Arial" charset="0"/>
              </a:rPr>
              <a:t>năm</a:t>
            </a:r>
            <a:r>
              <a:rPr lang="en-US" altLang="en-US" sz="2200" dirty="0">
                <a:latin typeface="Arial" charset="0"/>
              </a:rPr>
              <a:t>.</a:t>
            </a:r>
          </a:p>
          <a:p>
            <a:pPr lvl="2" algn="just" eaLnBrk="1" hangingPunct="1">
              <a:spcBef>
                <a:spcPts val="600"/>
              </a:spcBef>
              <a:spcAft>
                <a:spcPts val="600"/>
              </a:spcAft>
              <a:buClr>
                <a:srgbClr val="0033CC"/>
              </a:buClr>
              <a:buSzPct val="90000"/>
              <a:buFont typeface="Wingdings" pitchFamily="2" charset="2"/>
              <a:buChar char="§"/>
            </a:pPr>
            <a:r>
              <a:rPr lang="en-US" altLang="en-US" sz="2200" dirty="0" err="1">
                <a:latin typeface="Arial" charset="0"/>
              </a:rPr>
              <a:t>Vắc</a:t>
            </a:r>
            <a:r>
              <a:rPr lang="en-US" altLang="en-US" sz="2200" dirty="0">
                <a:latin typeface="Arial" charset="0"/>
              </a:rPr>
              <a:t> </a:t>
            </a:r>
            <a:r>
              <a:rPr lang="en-US" altLang="en-US" sz="2200" dirty="0" err="1">
                <a:latin typeface="Arial" charset="0"/>
              </a:rPr>
              <a:t>xin</a:t>
            </a:r>
            <a:r>
              <a:rPr lang="en-US" altLang="en-US" sz="2200" dirty="0">
                <a:latin typeface="Arial" charset="0"/>
              </a:rPr>
              <a:t> dung </a:t>
            </a:r>
            <a:r>
              <a:rPr lang="en-US" altLang="en-US" sz="2200" dirty="0" err="1">
                <a:latin typeface="Arial" charset="0"/>
              </a:rPr>
              <a:t>dịch</a:t>
            </a:r>
            <a:r>
              <a:rPr lang="en-US" altLang="en-US" sz="2200" dirty="0">
                <a:latin typeface="Arial" charset="0"/>
              </a:rPr>
              <a:t> </a:t>
            </a:r>
            <a:r>
              <a:rPr lang="en-US" altLang="en-US" sz="2200" dirty="0" err="1">
                <a:latin typeface="Arial" charset="0"/>
              </a:rPr>
              <a:t>đóng</a:t>
            </a:r>
            <a:r>
              <a:rPr lang="en-US" altLang="en-US" sz="2200" dirty="0">
                <a:latin typeface="Arial" charset="0"/>
              </a:rPr>
              <a:t> lọ </a:t>
            </a:r>
            <a:r>
              <a:rPr lang="en-US" altLang="en-US" sz="2200" dirty="0" smtClean="0">
                <a:latin typeface="Arial" charset="0"/>
              </a:rPr>
              <a:t>1liều/</a:t>
            </a:r>
            <a:r>
              <a:rPr lang="en-US" altLang="en-US" sz="2200" dirty="0" err="1" smtClean="0">
                <a:latin typeface="Arial" charset="0"/>
              </a:rPr>
              <a:t>lọ</a:t>
            </a:r>
            <a:r>
              <a:rPr lang="en-US" altLang="en-US" sz="2200" dirty="0" smtClean="0">
                <a:latin typeface="Arial" charset="0"/>
              </a:rPr>
              <a:t>, </a:t>
            </a:r>
            <a:r>
              <a:rPr lang="en-US" altLang="en-US" sz="2200" dirty="0" smtClean="0">
                <a:latin typeface="Arial" charset="0"/>
              </a:rPr>
              <a:t>50 </a:t>
            </a:r>
            <a:r>
              <a:rPr lang="en-US" altLang="en-US" sz="2200" dirty="0" err="1" smtClean="0">
                <a:latin typeface="Arial" charset="0"/>
              </a:rPr>
              <a:t>lọ</a:t>
            </a:r>
            <a:r>
              <a:rPr lang="en-US" altLang="en-US" sz="2200" dirty="0" smtClean="0">
                <a:latin typeface="Arial" charset="0"/>
              </a:rPr>
              <a:t>/</a:t>
            </a:r>
            <a:r>
              <a:rPr lang="en-US" altLang="en-US" sz="2200" dirty="0" err="1" smtClean="0">
                <a:latin typeface="Arial" charset="0"/>
              </a:rPr>
              <a:t>hộp</a:t>
            </a:r>
            <a:r>
              <a:rPr lang="en-US" altLang="en-US" sz="2200" dirty="0" smtClean="0">
                <a:latin typeface="Arial" charset="0"/>
              </a:rPr>
              <a:t>, 0,5ml/</a:t>
            </a:r>
            <a:r>
              <a:rPr lang="en-US" altLang="en-US" sz="2200" dirty="0" err="1" smtClean="0">
                <a:latin typeface="Arial" charset="0"/>
              </a:rPr>
              <a:t>liều</a:t>
            </a:r>
            <a:endParaRPr lang="en-US" altLang="en-US" b="1" dirty="0">
              <a:solidFill>
                <a:srgbClr val="0000FF"/>
              </a:solidFill>
              <a:latin typeface="Arial" charset="0"/>
            </a:endParaRPr>
          </a:p>
          <a:p>
            <a:pPr eaLnBrk="1" hangingPunct="1"/>
            <a:r>
              <a:rPr lang="en-US" altLang="en-US" b="1" dirty="0" err="1">
                <a:solidFill>
                  <a:srgbClr val="0000FF"/>
                </a:solidFill>
                <a:latin typeface="Arial" charset="0"/>
              </a:rPr>
              <a:t>Thành</a:t>
            </a:r>
            <a:r>
              <a:rPr lang="en-US" altLang="en-US" b="1" dirty="0">
                <a:solidFill>
                  <a:srgbClr val="0000FF"/>
                </a:solidFill>
                <a:latin typeface="Arial" charset="0"/>
              </a:rPr>
              <a:t> </a:t>
            </a:r>
            <a:r>
              <a:rPr lang="en-US" altLang="en-US" b="1" dirty="0" err="1">
                <a:solidFill>
                  <a:srgbClr val="0000FF"/>
                </a:solidFill>
                <a:latin typeface="Arial" charset="0"/>
              </a:rPr>
              <a:t>phần</a:t>
            </a:r>
            <a:r>
              <a:rPr lang="en-US" altLang="en-US" b="1" dirty="0">
                <a:solidFill>
                  <a:srgbClr val="0000FF"/>
                </a:solidFill>
                <a:latin typeface="Arial" charset="0"/>
              </a:rPr>
              <a:t>:</a:t>
            </a:r>
          </a:p>
        </p:txBody>
      </p:sp>
      <p:graphicFrame>
        <p:nvGraphicFramePr>
          <p:cNvPr id="4" name="Table 3"/>
          <p:cNvGraphicFramePr>
            <a:graphicFrameLocks noGrp="1"/>
          </p:cNvGraphicFramePr>
          <p:nvPr>
            <p:extLst>
              <p:ext uri="{D42A27DB-BD31-4B8C-83A1-F6EECF244321}">
                <p14:modId xmlns:p14="http://schemas.microsoft.com/office/powerpoint/2010/main" val="3044037736"/>
              </p:ext>
            </p:extLst>
          </p:nvPr>
        </p:nvGraphicFramePr>
        <p:xfrm>
          <a:off x="533400" y="3698189"/>
          <a:ext cx="8382000" cy="3057525"/>
        </p:xfrm>
        <a:graphic>
          <a:graphicData uri="http://schemas.openxmlformats.org/drawingml/2006/table">
            <a:tbl>
              <a:tblPr/>
              <a:tblGrid>
                <a:gridCol w="5533530"/>
                <a:gridCol w="2848470"/>
              </a:tblGrid>
              <a:tr h="314325">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tab pos="1758950" algn="l"/>
                        </a:tabLst>
                      </a:pPr>
                      <a:r>
                        <a:rPr kumimoji="0" lang="en-US" altLang="en-US" sz="2000" b="1" i="0" u="none" strike="noStrike" cap="none" normalizeH="0" baseline="0" dirty="0" err="1" smtClean="0">
                          <a:ln>
                            <a:noFill/>
                          </a:ln>
                          <a:solidFill>
                            <a:schemeClr val="tx1"/>
                          </a:solidFill>
                          <a:effectLst/>
                          <a:latin typeface="Arial" charset="0"/>
                          <a:ea typeface="ＭＳ Ｐゴシック" pitchFamily="34" charset="-128"/>
                        </a:rPr>
                        <a:t>Mỗi</a:t>
                      </a:r>
                      <a:r>
                        <a:rPr kumimoji="0" lang="en-US" altLang="en-US" sz="2000" b="1"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1" i="0" u="none" strike="noStrike" cap="none" normalizeH="0" baseline="0" dirty="0" err="1" smtClean="0">
                          <a:ln>
                            <a:noFill/>
                          </a:ln>
                          <a:solidFill>
                            <a:schemeClr val="tx1"/>
                          </a:solidFill>
                          <a:effectLst/>
                          <a:latin typeface="Arial" charset="0"/>
                          <a:ea typeface="ＭＳ Ｐゴシック" pitchFamily="34" charset="-128"/>
                        </a:rPr>
                        <a:t>liều</a:t>
                      </a:r>
                      <a:r>
                        <a:rPr kumimoji="0" lang="en-US" altLang="en-US" sz="2000" b="1" i="0" u="none" strike="noStrike" cap="none" normalizeH="0" baseline="0" dirty="0" smtClean="0">
                          <a:ln>
                            <a:noFill/>
                          </a:ln>
                          <a:solidFill>
                            <a:schemeClr val="tx1"/>
                          </a:solidFill>
                          <a:effectLst/>
                          <a:latin typeface="Arial" charset="0"/>
                          <a:ea typeface="ＭＳ Ｐゴシック" pitchFamily="34" charset="-128"/>
                        </a:rPr>
                        <a:t> 0,5mL </a:t>
                      </a:r>
                      <a:r>
                        <a:rPr kumimoji="0" lang="en-US" altLang="en-US" sz="2000" b="1" i="0" u="none" strike="noStrike" cap="none" normalizeH="0" baseline="0" dirty="0" err="1" smtClean="0">
                          <a:ln>
                            <a:noFill/>
                          </a:ln>
                          <a:solidFill>
                            <a:schemeClr val="tx1"/>
                          </a:solidFill>
                          <a:effectLst/>
                          <a:latin typeface="Arial" charset="0"/>
                          <a:ea typeface="ＭＳ Ｐゴシック" pitchFamily="34" charset="-128"/>
                        </a:rPr>
                        <a:t>chứa</a:t>
                      </a:r>
                      <a:r>
                        <a:rPr kumimoji="0" lang="en-US" altLang="en-US" sz="2000" b="1" i="0" u="none" strike="noStrike" cap="none" normalizeH="0" baseline="0" dirty="0" smtClean="0">
                          <a:ln>
                            <a:noFill/>
                          </a:ln>
                          <a:solidFill>
                            <a:schemeClr val="tx1"/>
                          </a:solidFill>
                          <a:effectLst/>
                          <a:latin typeface="Arial" charset="0"/>
                          <a:ea typeface="ＭＳ Ｐゴシック" pitchFamily="34" charset="-128"/>
                        </a:rPr>
                        <a:t>:</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758950" algn="l"/>
                        </a:tabLst>
                      </a:pP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Giải</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độc</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tô</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bạch</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hầu</a:t>
                      </a:r>
                      <a:endParaRPr kumimoji="0" lang="en-US" altLang="en-US" sz="2000" b="0" i="0" u="none" strike="noStrike" cap="none" normalizeH="0" baseline="0" dirty="0" smtClean="0">
                        <a:ln>
                          <a:noFill/>
                        </a:ln>
                        <a:solidFill>
                          <a:schemeClr val="tx1"/>
                        </a:solidFill>
                        <a:effectLst/>
                        <a:latin typeface="Arial" charset="0"/>
                        <a:ea typeface="ＭＳ Ｐゴシック" pitchFamily="34" charset="-128"/>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660400" algn="l"/>
                        </a:tabLst>
                      </a:pP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25 Lf (≥ 30 IU)</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758950" algn="l"/>
                        </a:tabLst>
                      </a:pP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Giải</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độc</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tố</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uốn</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ván</a:t>
                      </a:r>
                      <a:endParaRPr kumimoji="0" lang="en-US" altLang="en-US" sz="2000" b="0" i="0" u="none" strike="noStrike" cap="none" normalizeH="0" baseline="0" dirty="0" smtClean="0">
                        <a:ln>
                          <a:noFill/>
                        </a:ln>
                        <a:solidFill>
                          <a:schemeClr val="tx1"/>
                        </a:solidFill>
                        <a:effectLst/>
                        <a:latin typeface="Arial" charset="0"/>
                        <a:ea typeface="ＭＳ Ｐゴシック" pitchFamily="34" charset="-128"/>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660400" algn="l"/>
                        </a:tabLst>
                        <a:defRPr/>
                      </a:pP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25 Lf (≥ 40 IU)</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758950" algn="l"/>
                        </a:tabLst>
                      </a:pP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Vi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khuẩn</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ho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gà</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toàn</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tế</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bào</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bất</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hoạt</a:t>
                      </a:r>
                      <a:endParaRPr kumimoji="0" lang="en-US" altLang="en-US" sz="2000" b="0" i="0" u="none" strike="noStrike" cap="none" normalizeH="0" baseline="0" dirty="0" smtClean="0">
                        <a:ln>
                          <a:noFill/>
                        </a:ln>
                        <a:solidFill>
                          <a:schemeClr val="tx1"/>
                        </a:solidFill>
                        <a:effectLst/>
                        <a:latin typeface="Arial" charset="0"/>
                        <a:ea typeface="ＭＳ Ｐゴシック" pitchFamily="34" charset="-128"/>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660400" algn="l"/>
                        </a:tabLst>
                      </a:pP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16 </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OU </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4 IU)</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758950" algn="l"/>
                        </a:tabLst>
                      </a:pP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Kháng</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nguyên</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bề</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mặt</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vi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rút</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viêm</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gan</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B</a:t>
                      </a:r>
                      <a:endParaRPr kumimoji="0" lang="en-US" altLang="en-US" sz="2000" b="0" i="0" u="none" strike="noStrike" cap="none" normalizeH="0" baseline="0" dirty="0" smtClean="0">
                        <a:ln>
                          <a:noFill/>
                        </a:ln>
                        <a:solidFill>
                          <a:schemeClr val="tx1"/>
                        </a:solidFill>
                        <a:effectLst/>
                        <a:latin typeface="Arial" charset="0"/>
                        <a:ea typeface="ＭＳ Ｐゴシック" pitchFamily="34" charset="-128"/>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660400" algn="l"/>
                        </a:tabLst>
                      </a:pP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10 mcg</a:t>
                      </a:r>
                      <a:endParaRPr kumimoji="0" lang="en-US" altLang="en-US" sz="2000" b="0" i="0" u="none" strike="noStrike" cap="none" normalizeH="0" baseline="0" dirty="0" smtClean="0">
                        <a:ln>
                          <a:noFill/>
                        </a:ln>
                        <a:solidFill>
                          <a:schemeClr val="tx1"/>
                        </a:solidFill>
                        <a:effectLst/>
                        <a:latin typeface="Arial" charset="0"/>
                        <a:ea typeface="ＭＳ Ｐゴシック" pitchFamily="34" charset="-128"/>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914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758950" algn="l"/>
                        </a:tabLst>
                      </a:pP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Polysaccharide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vỏ</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vi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khuẩn</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Hib</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tinh</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khiết</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(PRP</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cộng</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hợp</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giải</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độc</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tố</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Uốn</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ván</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 Protein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mang</a:t>
                      </a:r>
                      <a:endParaRPr kumimoji="0" lang="en-US" altLang="en-US" sz="2000" b="0" i="0" u="none" strike="noStrike" cap="none" normalizeH="0" baseline="0" dirty="0" smtClean="0">
                        <a:ln>
                          <a:noFill/>
                        </a:ln>
                        <a:solidFill>
                          <a:schemeClr val="tx1"/>
                        </a:solidFill>
                        <a:effectLst/>
                        <a:latin typeface="Arial" charset="0"/>
                        <a:ea typeface="ＭＳ Ｐゴシック" pitchFamily="34" charset="-128"/>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660400" algn="l"/>
                        </a:tabLst>
                      </a:pP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10 mcg</a:t>
                      </a:r>
                      <a:endParaRPr kumimoji="0" lang="en-US" altLang="en-US" sz="2000" b="0" i="0" u="none" strike="noStrike" cap="none" normalizeH="0" baseline="0" dirty="0" smtClean="0">
                        <a:ln>
                          <a:noFill/>
                        </a:ln>
                        <a:solidFill>
                          <a:schemeClr val="tx1"/>
                        </a:solidFill>
                        <a:effectLst/>
                        <a:latin typeface="Arial" charset="0"/>
                        <a:ea typeface="ＭＳ Ｐゴシック" pitchFamily="34" charset="-128"/>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758950" algn="l"/>
                        </a:tabLst>
                      </a:pP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Hấp</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phụ</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với</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Aluminum Phosphate, Al</a:t>
                      </a:r>
                      <a:r>
                        <a:rPr kumimoji="0" lang="en-US" altLang="en-US" sz="2000" b="0" i="0" u="none" strike="noStrike" cap="none" normalizeH="0" baseline="30000" dirty="0" smtClean="0">
                          <a:ln>
                            <a:noFill/>
                          </a:ln>
                          <a:solidFill>
                            <a:schemeClr val="tx1"/>
                          </a:solidFill>
                          <a:effectLst/>
                          <a:latin typeface="Arial" charset="0"/>
                          <a:ea typeface="ＭＳ Ｐゴシック" pitchFamily="34" charset="-128"/>
                        </a:rPr>
                        <a:t>+++</a:t>
                      </a:r>
                      <a:endParaRPr kumimoji="0" lang="en-US" altLang="en-US" sz="2000" b="0" i="0" u="none" strike="noStrike" cap="none" normalizeH="0" baseline="0" dirty="0" smtClean="0">
                        <a:ln>
                          <a:noFill/>
                        </a:ln>
                        <a:solidFill>
                          <a:schemeClr val="tx1"/>
                        </a:solidFill>
                        <a:effectLst/>
                        <a:latin typeface="Arial" charset="0"/>
                        <a:ea typeface="ＭＳ Ｐゴシック" pitchFamily="34" charset="-128"/>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660400" algn="l"/>
                        </a:tabLst>
                      </a:pP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≤1.25 </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mcg</a:t>
                      </a:r>
                      <a:endParaRPr kumimoji="0" lang="en-US" altLang="en-US" sz="2000" b="0" i="0" u="none" strike="noStrike" cap="none" normalizeH="0" baseline="0" dirty="0" smtClean="0">
                        <a:ln>
                          <a:noFill/>
                        </a:ln>
                        <a:solidFill>
                          <a:schemeClr val="tx1"/>
                        </a:solidFill>
                        <a:effectLst/>
                        <a:latin typeface="Arial" charset="0"/>
                        <a:ea typeface="ＭＳ Ｐゴシック" pitchFamily="34" charset="-128"/>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758950" algn="l"/>
                        </a:tabLst>
                      </a:pP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Chất</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bảo</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quản</a:t>
                      </a: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 </a:t>
                      </a:r>
                      <a:r>
                        <a:rPr kumimoji="0" lang="en-US" altLang="en-US" sz="2000" b="0" i="0" u="none" strike="noStrike" cap="none" normalizeH="0" baseline="0" dirty="0" err="1" smtClean="0">
                          <a:ln>
                            <a:noFill/>
                          </a:ln>
                          <a:solidFill>
                            <a:schemeClr val="tx1"/>
                          </a:solidFill>
                          <a:effectLst/>
                          <a:latin typeface="Arial" charset="0"/>
                          <a:ea typeface="ＭＳ Ｐゴシック" pitchFamily="34" charset="-128"/>
                        </a:rPr>
                        <a:t>Thiomersal</a:t>
                      </a:r>
                      <a:endParaRPr kumimoji="0" lang="en-US" altLang="en-US" sz="2000" b="0" i="0" u="none" strike="noStrike" cap="none" normalizeH="0" baseline="0" dirty="0" smtClean="0">
                        <a:ln>
                          <a:noFill/>
                        </a:ln>
                        <a:solidFill>
                          <a:schemeClr val="tx1"/>
                        </a:solidFill>
                        <a:effectLst/>
                        <a:latin typeface="Arial" charset="0"/>
                        <a:ea typeface="ＭＳ Ｐゴシック" pitchFamily="34" charset="-128"/>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660400" algn="l"/>
                        </a:tabLst>
                      </a:pPr>
                      <a:r>
                        <a:rPr kumimoji="0" lang="en-US" altLang="en-US" sz="2000" b="0" i="0" u="none" strike="noStrike" cap="none" normalizeH="0" baseline="0" dirty="0" smtClean="0">
                          <a:ln>
                            <a:noFill/>
                          </a:ln>
                          <a:solidFill>
                            <a:schemeClr val="tx1"/>
                          </a:solidFill>
                          <a:effectLst/>
                          <a:latin typeface="Arial" charset="0"/>
                          <a:ea typeface="ＭＳ Ｐゴシック" pitchFamily="34" charset="-128"/>
                        </a:rPr>
                        <a:t>0,005%</a:t>
                      </a:r>
                      <a:endParaRPr kumimoji="0" lang="en-US" altLang="en-US" sz="2000" b="0" i="0" u="none" strike="noStrike" cap="none" normalizeH="0" baseline="0" dirty="0" smtClean="0">
                        <a:ln>
                          <a:noFill/>
                        </a:ln>
                        <a:solidFill>
                          <a:schemeClr val="tx1"/>
                        </a:solidFill>
                        <a:effectLst/>
                        <a:latin typeface="Arial" charset="0"/>
                        <a:ea typeface="ＭＳ Ｐゴシック" pitchFamily="34" charset="-128"/>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5149" name="Rectangle 2"/>
          <p:cNvSpPr txBox="1">
            <a:spLocks noChangeArrowheads="1"/>
          </p:cNvSpPr>
          <p:nvPr/>
        </p:nvSpPr>
        <p:spPr bwMode="auto">
          <a:xfrm>
            <a:off x="457200" y="238125"/>
            <a:ext cx="8458200" cy="523875"/>
          </a:xfrm>
          <a:prstGeom prst="rect">
            <a:avLst/>
          </a:prstGeom>
          <a:solidFill>
            <a:schemeClr val="bg2">
              <a:lumMod val="90000"/>
            </a:schemeClr>
          </a:solidFill>
          <a:ln/>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anchor="b">
            <a:spAutoFit/>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1143000" indent="-228600">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algn="ctr" eaLnBrk="1" hangingPunct="1"/>
            <a:r>
              <a:rPr lang="en-US" altLang="en-US" sz="2800" b="1" dirty="0" err="1" smtClean="0">
                <a:solidFill>
                  <a:srgbClr val="002060"/>
                </a:solidFill>
                <a:latin typeface="Arial" charset="0"/>
              </a:rPr>
              <a:t>Giới</a:t>
            </a:r>
            <a:r>
              <a:rPr lang="en-US" altLang="en-US" sz="2800" b="1" dirty="0" smtClean="0">
                <a:solidFill>
                  <a:srgbClr val="002060"/>
                </a:solidFill>
                <a:latin typeface="Arial" charset="0"/>
              </a:rPr>
              <a:t> </a:t>
            </a:r>
            <a:r>
              <a:rPr lang="en-US" altLang="en-US" sz="2800" b="1" dirty="0" err="1">
                <a:solidFill>
                  <a:srgbClr val="002060"/>
                </a:solidFill>
                <a:latin typeface="Arial" charset="0"/>
              </a:rPr>
              <a:t>thiệu</a:t>
            </a:r>
            <a:r>
              <a:rPr lang="en-US" altLang="en-US" sz="2800" b="1" dirty="0">
                <a:solidFill>
                  <a:srgbClr val="002060"/>
                </a:solidFill>
                <a:latin typeface="Arial" charset="0"/>
              </a:rPr>
              <a:t> </a:t>
            </a:r>
            <a:r>
              <a:rPr lang="en-US" altLang="en-US" sz="2800" b="1" dirty="0" err="1">
                <a:solidFill>
                  <a:srgbClr val="002060"/>
                </a:solidFill>
                <a:latin typeface="Arial" charset="0"/>
              </a:rPr>
              <a:t>vắc</a:t>
            </a:r>
            <a:r>
              <a:rPr lang="en-US" altLang="en-US" sz="2800" b="1" dirty="0">
                <a:solidFill>
                  <a:srgbClr val="002060"/>
                </a:solidFill>
                <a:latin typeface="Arial" charset="0"/>
              </a:rPr>
              <a:t> </a:t>
            </a:r>
            <a:r>
              <a:rPr lang="en-US" altLang="en-US" sz="2800" b="1" dirty="0" err="1">
                <a:solidFill>
                  <a:srgbClr val="002060"/>
                </a:solidFill>
                <a:latin typeface="Arial" charset="0"/>
              </a:rPr>
              <a:t>xin</a:t>
            </a:r>
            <a:r>
              <a:rPr lang="en-US" altLang="en-US" sz="2800" b="1" dirty="0">
                <a:solidFill>
                  <a:srgbClr val="002060"/>
                </a:solidFill>
                <a:latin typeface="Arial" charset="0"/>
              </a:rPr>
              <a:t> DTP-VGB-</a:t>
            </a:r>
            <a:r>
              <a:rPr lang="en-US" altLang="en-US" sz="2800" b="1" dirty="0" err="1">
                <a:solidFill>
                  <a:srgbClr val="002060"/>
                </a:solidFill>
                <a:latin typeface="Arial" charset="0"/>
              </a:rPr>
              <a:t>Hib</a:t>
            </a:r>
            <a:r>
              <a:rPr lang="en-US" altLang="en-US" sz="2800" b="1" dirty="0">
                <a:solidFill>
                  <a:srgbClr val="002060"/>
                </a:solidFill>
                <a:latin typeface="Arial" charset="0"/>
              </a:rPr>
              <a:t> </a:t>
            </a:r>
            <a:r>
              <a:rPr lang="en-US" altLang="en-US" sz="2800" b="1" dirty="0" smtClean="0">
                <a:solidFill>
                  <a:srgbClr val="002060"/>
                </a:solidFill>
                <a:latin typeface="Arial" charset="0"/>
              </a:rPr>
              <a:t>(SII) </a:t>
            </a:r>
            <a:endParaRPr lang="en-US" altLang="en-US" sz="2800" b="1" dirty="0">
              <a:solidFill>
                <a:srgbClr val="002060"/>
              </a:solidFill>
              <a:latin typeface="Arial" charset="0"/>
            </a:endParaRPr>
          </a:p>
        </p:txBody>
      </p:sp>
      <p:pic>
        <p:nvPicPr>
          <p:cNvPr id="6" name="Picture 5" descr="Lo VX SII 2"/>
          <p:cNvPicPr/>
          <p:nvPr/>
        </p:nvPicPr>
        <p:blipFill>
          <a:blip r:embed="rId3" cstate="print"/>
          <a:srcRect/>
          <a:stretch>
            <a:fillRect/>
          </a:stretch>
        </p:blipFill>
        <p:spPr bwMode="auto">
          <a:xfrm>
            <a:off x="7391400" y="1066799"/>
            <a:ext cx="1066800" cy="2649111"/>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DCFBA2E7-2F9C-4662-99CC-625A42929810.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1524000"/>
            <a:ext cx="3587262" cy="44958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Desktop\BFA2EBF9-E2A4-4A6F-8032-47EE5D8D2F53.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7800" y="1518684"/>
            <a:ext cx="3200400" cy="441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33400" y="381000"/>
            <a:ext cx="8153400" cy="830997"/>
          </a:xfrm>
          <a:prstGeom prst="rect">
            <a:avLst/>
          </a:prstGeom>
        </p:spPr>
        <p:txBody>
          <a:bodyPr wrap="square">
            <a:spAutoFit/>
          </a:bodyPr>
          <a:lstStyle/>
          <a:p>
            <a:pPr algn="ctr" eaLnBrk="1" hangingPunct="1"/>
            <a:r>
              <a:rPr lang="en-US" altLang="en-US" b="1" dirty="0" err="1">
                <a:solidFill>
                  <a:srgbClr val="000066"/>
                </a:solidFill>
                <a:latin typeface="Arial" charset="0"/>
              </a:rPr>
              <a:t>Quyết</a:t>
            </a:r>
            <a:r>
              <a:rPr lang="en-US" altLang="en-US" b="1" dirty="0">
                <a:solidFill>
                  <a:srgbClr val="000066"/>
                </a:solidFill>
                <a:latin typeface="Arial" charset="0"/>
              </a:rPr>
              <a:t> </a:t>
            </a:r>
            <a:r>
              <a:rPr lang="en-US" altLang="en-US" b="1" dirty="0" err="1">
                <a:solidFill>
                  <a:srgbClr val="000066"/>
                </a:solidFill>
                <a:latin typeface="Arial" charset="0"/>
              </a:rPr>
              <a:t>định</a:t>
            </a:r>
            <a:r>
              <a:rPr lang="en-US" altLang="en-US" b="1" dirty="0">
                <a:solidFill>
                  <a:srgbClr val="000066"/>
                </a:solidFill>
                <a:latin typeface="Arial" charset="0"/>
              </a:rPr>
              <a:t> 660/QĐ-QLD </a:t>
            </a:r>
            <a:r>
              <a:rPr lang="en-US" altLang="en-US" b="1" dirty="0" err="1">
                <a:solidFill>
                  <a:srgbClr val="000066"/>
                </a:solidFill>
                <a:latin typeface="Arial" charset="0"/>
              </a:rPr>
              <a:t>ngày</a:t>
            </a:r>
            <a:r>
              <a:rPr lang="en-US" altLang="en-US" b="1" dirty="0">
                <a:solidFill>
                  <a:srgbClr val="000066"/>
                </a:solidFill>
                <a:latin typeface="Arial" charset="0"/>
              </a:rPr>
              <a:t> 24/9/2018 </a:t>
            </a:r>
            <a:r>
              <a:rPr lang="en-US" altLang="en-US" b="1" dirty="0" err="1" smtClean="0">
                <a:solidFill>
                  <a:srgbClr val="000066"/>
                </a:solidFill>
                <a:latin typeface="Arial" charset="0"/>
              </a:rPr>
              <a:t>cấp</a:t>
            </a:r>
            <a:r>
              <a:rPr lang="en-US" altLang="en-US" b="1" dirty="0" smtClean="0">
                <a:solidFill>
                  <a:srgbClr val="000066"/>
                </a:solidFill>
                <a:latin typeface="Arial" charset="0"/>
              </a:rPr>
              <a:t> </a:t>
            </a:r>
            <a:r>
              <a:rPr lang="en-US" altLang="en-US" b="1" dirty="0" err="1">
                <a:solidFill>
                  <a:srgbClr val="000066"/>
                </a:solidFill>
                <a:latin typeface="Arial" charset="0"/>
              </a:rPr>
              <a:t>số</a:t>
            </a:r>
            <a:r>
              <a:rPr lang="en-US" altLang="en-US" b="1" dirty="0">
                <a:solidFill>
                  <a:srgbClr val="000066"/>
                </a:solidFill>
                <a:latin typeface="Arial" charset="0"/>
              </a:rPr>
              <a:t> </a:t>
            </a:r>
            <a:r>
              <a:rPr lang="en-US" altLang="en-US" b="1" dirty="0" err="1">
                <a:solidFill>
                  <a:srgbClr val="000066"/>
                </a:solidFill>
                <a:latin typeface="Arial" charset="0"/>
              </a:rPr>
              <a:t>đăng</a:t>
            </a:r>
            <a:r>
              <a:rPr lang="en-US" altLang="en-US" b="1" dirty="0">
                <a:solidFill>
                  <a:srgbClr val="000066"/>
                </a:solidFill>
                <a:latin typeface="Arial" charset="0"/>
              </a:rPr>
              <a:t> </a:t>
            </a:r>
            <a:r>
              <a:rPr lang="en-US" altLang="en-US" b="1" dirty="0" err="1">
                <a:solidFill>
                  <a:srgbClr val="000066"/>
                </a:solidFill>
                <a:latin typeface="Arial" charset="0"/>
              </a:rPr>
              <a:t>ký</a:t>
            </a:r>
            <a:r>
              <a:rPr lang="en-US" altLang="en-US" b="1" dirty="0">
                <a:solidFill>
                  <a:srgbClr val="000066"/>
                </a:solidFill>
                <a:latin typeface="Arial" charset="0"/>
              </a:rPr>
              <a:t> </a:t>
            </a:r>
            <a:r>
              <a:rPr lang="en-US" altLang="en-US" b="1" dirty="0" err="1">
                <a:solidFill>
                  <a:srgbClr val="000066"/>
                </a:solidFill>
                <a:latin typeface="Arial" charset="0"/>
              </a:rPr>
              <a:t>lưu</a:t>
            </a:r>
            <a:r>
              <a:rPr lang="en-US" altLang="en-US" b="1" dirty="0">
                <a:solidFill>
                  <a:srgbClr val="000066"/>
                </a:solidFill>
                <a:latin typeface="Arial" charset="0"/>
              </a:rPr>
              <a:t> </a:t>
            </a:r>
            <a:r>
              <a:rPr lang="en-US" altLang="en-US" b="1" dirty="0" err="1">
                <a:solidFill>
                  <a:srgbClr val="000066"/>
                </a:solidFill>
                <a:latin typeface="Arial" charset="0"/>
              </a:rPr>
              <a:t>hành</a:t>
            </a:r>
            <a:r>
              <a:rPr lang="en-US" altLang="en-US" b="1" dirty="0">
                <a:solidFill>
                  <a:srgbClr val="000066"/>
                </a:solidFill>
                <a:latin typeface="Arial" charset="0"/>
              </a:rPr>
              <a:t> </a:t>
            </a:r>
            <a:r>
              <a:rPr lang="en-US" altLang="en-US" b="1" dirty="0" err="1">
                <a:solidFill>
                  <a:srgbClr val="000066"/>
                </a:solidFill>
                <a:latin typeface="Arial" charset="0"/>
              </a:rPr>
              <a:t>tại</a:t>
            </a:r>
            <a:r>
              <a:rPr lang="en-US" altLang="en-US" b="1" dirty="0">
                <a:solidFill>
                  <a:srgbClr val="000066"/>
                </a:solidFill>
                <a:latin typeface="Arial" charset="0"/>
              </a:rPr>
              <a:t> </a:t>
            </a:r>
            <a:r>
              <a:rPr lang="en-US" altLang="en-US" b="1" dirty="0" err="1">
                <a:solidFill>
                  <a:srgbClr val="000066"/>
                </a:solidFill>
                <a:latin typeface="Arial" charset="0"/>
              </a:rPr>
              <a:t>Việt</a:t>
            </a:r>
            <a:r>
              <a:rPr lang="en-US" altLang="en-US" b="1" dirty="0">
                <a:solidFill>
                  <a:srgbClr val="000066"/>
                </a:solidFill>
                <a:latin typeface="Arial" charset="0"/>
              </a:rPr>
              <a:t> Nam</a:t>
            </a:r>
            <a:endParaRPr lang="en-US" altLang="en-US" b="1" dirty="0">
              <a:solidFill>
                <a:srgbClr val="000066"/>
              </a:solidFill>
              <a:latin typeface="Arial" charset="0"/>
            </a:endParaRPr>
          </a:p>
        </p:txBody>
      </p:sp>
    </p:spTree>
    <p:extLst>
      <p:ext uri="{BB962C8B-B14F-4D97-AF65-F5344CB8AC3E}">
        <p14:creationId xmlns:p14="http://schemas.microsoft.com/office/powerpoint/2010/main" val="233690494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457200" y="228600"/>
            <a:ext cx="8534400" cy="523875"/>
          </a:xfrm>
          <a:gradFill>
            <a:gsLst>
              <a:gs pos="0">
                <a:srgbClr val="FFFF00">
                  <a:tint val="66000"/>
                  <a:satMod val="160000"/>
                </a:srgbClr>
              </a:gs>
              <a:gs pos="50000">
                <a:srgbClr val="FFFF00">
                  <a:tint val="44500"/>
                  <a:satMod val="160000"/>
                </a:srgbClr>
              </a:gs>
              <a:gs pos="100000">
                <a:srgbClr val="FFFF00">
                  <a:tint val="23500"/>
                  <a:satMod val="160000"/>
                </a:srgbClr>
              </a:gs>
            </a:gsLst>
            <a:lin ang="16200000" scaled="1"/>
          </a:gradFill>
        </p:spPr>
        <p:txBody>
          <a:bodyPr>
            <a:noAutofit/>
          </a:bodyPr>
          <a:lstStyle/>
          <a:p>
            <a:pPr marL="609600" indent="-609600" algn="ctr">
              <a:buClr>
                <a:srgbClr val="0033CC"/>
              </a:buClr>
            </a:pPr>
            <a:r>
              <a:rPr lang="en-US" altLang="en-US" sz="3200" dirty="0" err="1" smtClean="0">
                <a:solidFill>
                  <a:srgbClr val="003399"/>
                </a:solidFill>
                <a:effectLst/>
                <a:latin typeface="Arial" pitchFamily="34" charset="0"/>
                <a:cs typeface="Arial" pitchFamily="34" charset="0"/>
              </a:rPr>
              <a:t>Tính</a:t>
            </a:r>
            <a:r>
              <a:rPr lang="en-US" altLang="en-US" sz="3200" dirty="0" smtClean="0">
                <a:solidFill>
                  <a:srgbClr val="003399"/>
                </a:solidFill>
                <a:effectLst/>
                <a:latin typeface="Arial" pitchFamily="34" charset="0"/>
                <a:cs typeface="Arial" pitchFamily="34" charset="0"/>
              </a:rPr>
              <a:t> </a:t>
            </a:r>
            <a:r>
              <a:rPr lang="en-US" altLang="en-US" sz="3200" dirty="0">
                <a:solidFill>
                  <a:srgbClr val="003399"/>
                </a:solidFill>
                <a:effectLst/>
                <a:latin typeface="Arial" pitchFamily="34" charset="0"/>
                <a:cs typeface="Arial" pitchFamily="34" charset="0"/>
              </a:rPr>
              <a:t>an </a:t>
            </a:r>
            <a:r>
              <a:rPr lang="en-US" altLang="en-US" sz="3200" dirty="0" err="1">
                <a:solidFill>
                  <a:srgbClr val="003399"/>
                </a:solidFill>
                <a:effectLst/>
                <a:latin typeface="Arial" pitchFamily="34" charset="0"/>
                <a:cs typeface="Arial" pitchFamily="34" charset="0"/>
              </a:rPr>
              <a:t>toàn</a:t>
            </a:r>
            <a:r>
              <a:rPr lang="en-US" altLang="en-US" sz="3200" dirty="0">
                <a:solidFill>
                  <a:srgbClr val="003399"/>
                </a:solidFill>
                <a:effectLst/>
                <a:latin typeface="Arial" pitchFamily="34" charset="0"/>
                <a:cs typeface="Arial" pitchFamily="34" charset="0"/>
              </a:rPr>
              <a:t> </a:t>
            </a:r>
            <a:r>
              <a:rPr lang="en-US" altLang="en-US" sz="3200" dirty="0" err="1">
                <a:solidFill>
                  <a:srgbClr val="003399"/>
                </a:solidFill>
                <a:effectLst/>
                <a:latin typeface="Arial" pitchFamily="34" charset="0"/>
                <a:cs typeface="Arial" pitchFamily="34" charset="0"/>
              </a:rPr>
              <a:t>của</a:t>
            </a:r>
            <a:r>
              <a:rPr lang="en-US" altLang="en-US" sz="3200" dirty="0">
                <a:solidFill>
                  <a:srgbClr val="003399"/>
                </a:solidFill>
                <a:effectLst/>
                <a:latin typeface="Arial" pitchFamily="34" charset="0"/>
                <a:cs typeface="Arial" pitchFamily="34" charset="0"/>
              </a:rPr>
              <a:t> </a:t>
            </a:r>
            <a:r>
              <a:rPr lang="en-US" altLang="en-US" sz="3200" dirty="0" err="1">
                <a:solidFill>
                  <a:srgbClr val="003399"/>
                </a:solidFill>
                <a:effectLst/>
                <a:latin typeface="Arial" pitchFamily="34" charset="0"/>
                <a:cs typeface="Arial" pitchFamily="34" charset="0"/>
              </a:rPr>
              <a:t>vắc</a:t>
            </a:r>
            <a:r>
              <a:rPr lang="en-US" altLang="en-US" sz="3200" dirty="0">
                <a:solidFill>
                  <a:srgbClr val="003399"/>
                </a:solidFill>
                <a:effectLst/>
                <a:latin typeface="Arial" pitchFamily="34" charset="0"/>
                <a:cs typeface="Arial" pitchFamily="34" charset="0"/>
              </a:rPr>
              <a:t> </a:t>
            </a:r>
            <a:r>
              <a:rPr lang="en-US" altLang="en-US" sz="3200" dirty="0" err="1">
                <a:solidFill>
                  <a:srgbClr val="003399"/>
                </a:solidFill>
                <a:effectLst/>
                <a:latin typeface="Arial" pitchFamily="34" charset="0"/>
                <a:cs typeface="Arial" pitchFamily="34" charset="0"/>
              </a:rPr>
              <a:t>xin</a:t>
            </a:r>
            <a:endParaRPr lang="en-US" altLang="en-US" sz="3200" dirty="0" smtClean="0">
              <a:solidFill>
                <a:srgbClr val="003399"/>
              </a:solidFill>
              <a:effectLst/>
              <a:latin typeface="Arial" pitchFamily="34" charset="0"/>
              <a:cs typeface="Arial" pitchFamily="34" charset="0"/>
            </a:endParaRPr>
          </a:p>
        </p:txBody>
      </p:sp>
      <p:sp>
        <p:nvSpPr>
          <p:cNvPr id="9219" name="Rectangle 3"/>
          <p:cNvSpPr>
            <a:spLocks noGrp="1" noChangeArrowheads="1"/>
          </p:cNvSpPr>
          <p:nvPr>
            <p:ph type="body" idx="4294967295"/>
          </p:nvPr>
        </p:nvSpPr>
        <p:spPr>
          <a:xfrm>
            <a:off x="152400" y="990600"/>
            <a:ext cx="8610600" cy="4724400"/>
          </a:xfrm>
        </p:spPr>
        <p:txBody>
          <a:bodyPr>
            <a:normAutofit/>
          </a:bodyPr>
          <a:lstStyle/>
          <a:p>
            <a:pPr lvl="0" algn="just"/>
            <a:r>
              <a:rPr lang="en-US" sz="2400" dirty="0" err="1" smtClean="0"/>
              <a:t>Phản</a:t>
            </a:r>
            <a:r>
              <a:rPr lang="en-US" sz="2400" dirty="0" smtClean="0"/>
              <a:t> </a:t>
            </a:r>
            <a:r>
              <a:rPr lang="en-US" sz="2400" dirty="0" err="1"/>
              <a:t>ứng</a:t>
            </a:r>
            <a:r>
              <a:rPr lang="en-US" sz="2400" dirty="0"/>
              <a:t> </a:t>
            </a:r>
            <a:r>
              <a:rPr lang="en-US" sz="2400" dirty="0" err="1"/>
              <a:t>sau</a:t>
            </a:r>
            <a:r>
              <a:rPr lang="en-US" sz="2400" dirty="0"/>
              <a:t> </a:t>
            </a:r>
            <a:r>
              <a:rPr lang="en-US" sz="2400" dirty="0" err="1"/>
              <a:t>tiêm</a:t>
            </a:r>
            <a:r>
              <a:rPr lang="en-US" sz="2400" dirty="0"/>
              <a:t> </a:t>
            </a:r>
            <a:r>
              <a:rPr lang="en-US" sz="2400" dirty="0" err="1"/>
              <a:t>của</a:t>
            </a:r>
            <a:r>
              <a:rPr lang="en-US" sz="2400" dirty="0"/>
              <a:t> </a:t>
            </a:r>
            <a:r>
              <a:rPr lang="en-US" sz="2400" dirty="0" err="1"/>
              <a:t>vắc</a:t>
            </a:r>
            <a:r>
              <a:rPr lang="en-US" sz="2400" dirty="0"/>
              <a:t> </a:t>
            </a:r>
            <a:r>
              <a:rPr lang="en-US" sz="2400" dirty="0" err="1"/>
              <a:t>xin</a:t>
            </a:r>
            <a:r>
              <a:rPr lang="en-US" sz="2400" dirty="0"/>
              <a:t> DPT-VGB-</a:t>
            </a:r>
            <a:r>
              <a:rPr lang="en-US" sz="2400" dirty="0" err="1"/>
              <a:t>Hib</a:t>
            </a:r>
            <a:r>
              <a:rPr lang="en-US" sz="2400" dirty="0"/>
              <a:t> (SII) </a:t>
            </a:r>
            <a:r>
              <a:rPr lang="en-US" sz="2400" dirty="0" err="1"/>
              <a:t>tương</a:t>
            </a:r>
            <a:r>
              <a:rPr lang="en-US" sz="2400" dirty="0"/>
              <a:t> </a:t>
            </a:r>
            <a:r>
              <a:rPr lang="en-US" sz="2400" dirty="0" err="1"/>
              <a:t>tự</a:t>
            </a:r>
            <a:r>
              <a:rPr lang="en-US" sz="2400" dirty="0"/>
              <a:t> </a:t>
            </a:r>
            <a:r>
              <a:rPr lang="en-US" sz="2400" dirty="0" err="1"/>
              <a:t>như</a:t>
            </a:r>
            <a:r>
              <a:rPr lang="en-US" sz="2400" dirty="0"/>
              <a:t> </a:t>
            </a:r>
            <a:r>
              <a:rPr lang="en-US" sz="2400" dirty="0" err="1"/>
              <a:t>những</a:t>
            </a:r>
            <a:r>
              <a:rPr lang="en-US" sz="2400" dirty="0"/>
              <a:t> </a:t>
            </a:r>
            <a:r>
              <a:rPr lang="en-US" sz="2400" dirty="0" err="1"/>
              <a:t>vắc</a:t>
            </a:r>
            <a:r>
              <a:rPr lang="en-US" sz="2400" dirty="0"/>
              <a:t> </a:t>
            </a:r>
            <a:r>
              <a:rPr lang="en-US" sz="2400" dirty="0" err="1"/>
              <a:t>xin</a:t>
            </a:r>
            <a:r>
              <a:rPr lang="en-US" sz="2400" dirty="0"/>
              <a:t> </a:t>
            </a:r>
            <a:r>
              <a:rPr lang="en-US" sz="2400" dirty="0" err="1"/>
              <a:t>có</a:t>
            </a:r>
            <a:r>
              <a:rPr lang="en-US" sz="2400" dirty="0"/>
              <a:t> </a:t>
            </a:r>
            <a:r>
              <a:rPr lang="en-US" sz="2400" dirty="0" err="1"/>
              <a:t>chứa</a:t>
            </a:r>
            <a:r>
              <a:rPr lang="en-US" sz="2400" dirty="0"/>
              <a:t> </a:t>
            </a:r>
            <a:r>
              <a:rPr lang="en-US" sz="2400" dirty="0" err="1"/>
              <a:t>thành</a:t>
            </a:r>
            <a:r>
              <a:rPr lang="en-US" sz="2400" dirty="0"/>
              <a:t> </a:t>
            </a:r>
            <a:r>
              <a:rPr lang="en-US" sz="2400" dirty="0" err="1"/>
              <a:t>phần</a:t>
            </a:r>
            <a:r>
              <a:rPr lang="en-US" sz="2400" dirty="0"/>
              <a:t> DPT, VGB, </a:t>
            </a:r>
            <a:r>
              <a:rPr lang="en-US" sz="2400" dirty="0" err="1"/>
              <a:t>Hib</a:t>
            </a:r>
            <a:r>
              <a:rPr lang="en-US" sz="2400" dirty="0"/>
              <a:t>  </a:t>
            </a:r>
            <a:r>
              <a:rPr lang="en-US" sz="2400" dirty="0" err="1" smtClean="0"/>
              <a:t>khác</a:t>
            </a:r>
            <a:endParaRPr lang="en-US" sz="2400" dirty="0" smtClean="0"/>
          </a:p>
          <a:p>
            <a:pPr lvl="0" algn="just"/>
            <a:r>
              <a:rPr lang="en-US" sz="2400" dirty="0" err="1" smtClean="0"/>
              <a:t>Phản</a:t>
            </a:r>
            <a:r>
              <a:rPr lang="en-US" sz="2400" dirty="0" smtClean="0"/>
              <a:t> </a:t>
            </a:r>
            <a:r>
              <a:rPr lang="en-US" sz="2400" dirty="0" err="1"/>
              <a:t>ứng</a:t>
            </a:r>
            <a:r>
              <a:rPr lang="en-US" sz="2400" dirty="0"/>
              <a:t> </a:t>
            </a:r>
            <a:r>
              <a:rPr lang="en-US" sz="2400" dirty="0" err="1"/>
              <a:t>thông</a:t>
            </a:r>
            <a:r>
              <a:rPr lang="en-US" sz="2400" dirty="0"/>
              <a:t> </a:t>
            </a:r>
            <a:r>
              <a:rPr lang="en-US" sz="2400" dirty="0" err="1"/>
              <a:t>thường</a:t>
            </a:r>
            <a:r>
              <a:rPr lang="en-US" sz="2400" dirty="0"/>
              <a:t>: </a:t>
            </a:r>
            <a:r>
              <a:rPr lang="en-US" sz="2400" dirty="0" err="1"/>
              <a:t>đối</a:t>
            </a:r>
            <a:r>
              <a:rPr lang="en-US" sz="2400" dirty="0"/>
              <a:t> </a:t>
            </a:r>
            <a:r>
              <a:rPr lang="en-US" sz="2400" dirty="0" err="1"/>
              <a:t>với</a:t>
            </a:r>
            <a:r>
              <a:rPr lang="en-US" sz="2400" dirty="0"/>
              <a:t> </a:t>
            </a:r>
            <a:r>
              <a:rPr lang="en-US" sz="2400" dirty="0" err="1"/>
              <a:t>vắc</a:t>
            </a:r>
            <a:r>
              <a:rPr lang="en-US" sz="2400" dirty="0"/>
              <a:t> </a:t>
            </a:r>
            <a:r>
              <a:rPr lang="en-US" sz="2400" dirty="0" err="1"/>
              <a:t>xin</a:t>
            </a:r>
            <a:r>
              <a:rPr lang="en-US" sz="2400" dirty="0"/>
              <a:t> DTP </a:t>
            </a:r>
            <a:r>
              <a:rPr lang="en-US" sz="2400" dirty="0" err="1"/>
              <a:t>có</a:t>
            </a:r>
            <a:r>
              <a:rPr lang="en-US" sz="2400" dirty="0"/>
              <a:t> </a:t>
            </a:r>
            <a:r>
              <a:rPr lang="en-US" sz="2400" dirty="0" err="1"/>
              <a:t>thành</a:t>
            </a:r>
            <a:r>
              <a:rPr lang="en-US" sz="2400" dirty="0"/>
              <a:t> </a:t>
            </a:r>
            <a:r>
              <a:rPr lang="en-US" sz="2400" dirty="0" err="1"/>
              <a:t>phần</a:t>
            </a:r>
            <a:r>
              <a:rPr lang="en-US" sz="2400" dirty="0"/>
              <a:t> ho </a:t>
            </a:r>
            <a:r>
              <a:rPr lang="en-US" sz="2400" dirty="0" err="1"/>
              <a:t>gà</a:t>
            </a:r>
            <a:r>
              <a:rPr lang="en-US" sz="2400" dirty="0"/>
              <a:t> </a:t>
            </a:r>
            <a:r>
              <a:rPr lang="en-US" sz="2400" dirty="0" err="1"/>
              <a:t>toàn</a:t>
            </a:r>
            <a:r>
              <a:rPr lang="en-US" sz="2400" dirty="0"/>
              <a:t> </a:t>
            </a:r>
            <a:r>
              <a:rPr lang="en-US" sz="2400" dirty="0" err="1"/>
              <a:t>tế</a:t>
            </a:r>
            <a:r>
              <a:rPr lang="en-US" sz="2400" dirty="0"/>
              <a:t> </a:t>
            </a:r>
            <a:r>
              <a:rPr lang="en-US" sz="2400" dirty="0" err="1"/>
              <a:t>bào</a:t>
            </a:r>
            <a:r>
              <a:rPr lang="en-US" sz="2400" dirty="0"/>
              <a:t> </a:t>
            </a:r>
            <a:r>
              <a:rPr lang="en-US" sz="2400" dirty="0" err="1"/>
              <a:t>đến</a:t>
            </a:r>
            <a:r>
              <a:rPr lang="en-US" sz="2400" dirty="0"/>
              <a:t> 50% </a:t>
            </a:r>
            <a:r>
              <a:rPr lang="en-US" sz="2400" dirty="0" err="1"/>
              <a:t>có</a:t>
            </a:r>
            <a:r>
              <a:rPr lang="en-US" sz="2400" dirty="0"/>
              <a:t> </a:t>
            </a:r>
            <a:r>
              <a:rPr lang="en-US" sz="2400" dirty="0" err="1"/>
              <a:t>thể</a:t>
            </a:r>
            <a:r>
              <a:rPr lang="en-US" sz="2400" dirty="0"/>
              <a:t> </a:t>
            </a:r>
            <a:r>
              <a:rPr lang="en-US" sz="2400" dirty="0" err="1"/>
              <a:t>có</a:t>
            </a:r>
            <a:r>
              <a:rPr lang="en-US" sz="2400" dirty="0"/>
              <a:t> </a:t>
            </a:r>
            <a:r>
              <a:rPr lang="en-US" sz="2400" dirty="0" err="1"/>
              <a:t>các</a:t>
            </a:r>
            <a:r>
              <a:rPr lang="en-US" sz="2400" dirty="0"/>
              <a:t> </a:t>
            </a:r>
            <a:r>
              <a:rPr lang="en-US" sz="2400" dirty="0" err="1"/>
              <a:t>phản</a:t>
            </a:r>
            <a:r>
              <a:rPr lang="en-US" sz="2400" dirty="0"/>
              <a:t> </a:t>
            </a:r>
            <a:r>
              <a:rPr lang="en-US" sz="2400" dirty="0" err="1"/>
              <a:t>ứng</a:t>
            </a:r>
            <a:r>
              <a:rPr lang="en-US" sz="2400" dirty="0"/>
              <a:t> </a:t>
            </a:r>
            <a:r>
              <a:rPr lang="en-US" sz="2400" dirty="0" err="1"/>
              <a:t>thông</a:t>
            </a:r>
            <a:r>
              <a:rPr lang="en-US" sz="2400" dirty="0"/>
              <a:t> </a:t>
            </a:r>
            <a:r>
              <a:rPr lang="en-US" sz="2400" dirty="0" err="1"/>
              <a:t>thường</a:t>
            </a:r>
            <a:r>
              <a:rPr lang="en-US" sz="2400" dirty="0"/>
              <a:t> </a:t>
            </a:r>
            <a:r>
              <a:rPr lang="en-US" sz="2400" dirty="0" err="1"/>
              <a:t>như</a:t>
            </a:r>
            <a:r>
              <a:rPr lang="en-US" sz="2400" dirty="0"/>
              <a:t> </a:t>
            </a:r>
            <a:r>
              <a:rPr lang="en-US" sz="2400" dirty="0" err="1"/>
              <a:t>sốt</a:t>
            </a:r>
            <a:r>
              <a:rPr lang="en-US" sz="2400" dirty="0"/>
              <a:t>, </a:t>
            </a:r>
            <a:r>
              <a:rPr lang="en-US" sz="2400" dirty="0" err="1"/>
              <a:t>đau</a:t>
            </a:r>
            <a:r>
              <a:rPr lang="en-US" sz="2400" dirty="0"/>
              <a:t>, </a:t>
            </a:r>
            <a:r>
              <a:rPr lang="en-US" sz="2400" dirty="0" err="1"/>
              <a:t>đỏ</a:t>
            </a:r>
            <a:r>
              <a:rPr lang="en-US" sz="2400" dirty="0"/>
              <a:t> </a:t>
            </a:r>
            <a:r>
              <a:rPr lang="en-US" sz="2400" dirty="0" err="1"/>
              <a:t>hoặc</a:t>
            </a:r>
            <a:r>
              <a:rPr lang="en-US" sz="2400" dirty="0"/>
              <a:t> </a:t>
            </a:r>
            <a:r>
              <a:rPr lang="en-US" sz="2400" dirty="0" err="1"/>
              <a:t>sưng</a:t>
            </a:r>
            <a:r>
              <a:rPr lang="en-US" sz="2400" dirty="0"/>
              <a:t> </a:t>
            </a:r>
            <a:r>
              <a:rPr lang="en-US" sz="2400" dirty="0" err="1"/>
              <a:t>nhẹ</a:t>
            </a:r>
            <a:r>
              <a:rPr lang="en-US" sz="2400" dirty="0"/>
              <a:t> </a:t>
            </a:r>
            <a:r>
              <a:rPr lang="en-US" sz="2400" dirty="0" err="1"/>
              <a:t>tại</a:t>
            </a:r>
            <a:r>
              <a:rPr lang="en-US" sz="2400" dirty="0"/>
              <a:t> </a:t>
            </a:r>
            <a:r>
              <a:rPr lang="en-US" sz="2400" dirty="0" err="1"/>
              <a:t>chỗ</a:t>
            </a:r>
            <a:r>
              <a:rPr lang="en-US" sz="2400" dirty="0"/>
              <a:t> </a:t>
            </a:r>
            <a:r>
              <a:rPr lang="en-US" sz="2400" dirty="0" err="1"/>
              <a:t>tiêm</a:t>
            </a:r>
            <a:r>
              <a:rPr lang="en-US" sz="2400" dirty="0"/>
              <a:t>, </a:t>
            </a:r>
            <a:r>
              <a:rPr lang="en-US" sz="2400" dirty="0" err="1"/>
              <a:t>những</a:t>
            </a:r>
            <a:r>
              <a:rPr lang="en-US" sz="2400" dirty="0"/>
              <a:t> </a:t>
            </a:r>
            <a:r>
              <a:rPr lang="en-US" sz="2400" dirty="0" err="1"/>
              <a:t>biểu</a:t>
            </a:r>
            <a:r>
              <a:rPr lang="en-US" sz="2400" dirty="0"/>
              <a:t> </a:t>
            </a:r>
            <a:r>
              <a:rPr lang="en-US" sz="2400" dirty="0" err="1"/>
              <a:t>hiện</a:t>
            </a:r>
            <a:r>
              <a:rPr lang="en-US" sz="2400" dirty="0"/>
              <a:t> </a:t>
            </a:r>
            <a:r>
              <a:rPr lang="en-US" sz="2400" dirty="0" err="1"/>
              <a:t>này</a:t>
            </a:r>
            <a:r>
              <a:rPr lang="en-US" sz="2400" dirty="0"/>
              <a:t> </a:t>
            </a:r>
            <a:r>
              <a:rPr lang="en-US" sz="2400" dirty="0" err="1"/>
              <a:t>tự</a:t>
            </a:r>
            <a:r>
              <a:rPr lang="en-US" sz="2400" dirty="0"/>
              <a:t> </a:t>
            </a:r>
            <a:r>
              <a:rPr lang="en-US" sz="2400" dirty="0" err="1"/>
              <a:t>khỏi</a:t>
            </a:r>
            <a:r>
              <a:rPr lang="en-US" sz="2400" dirty="0"/>
              <a:t> </a:t>
            </a:r>
            <a:r>
              <a:rPr lang="en-US" sz="2400" dirty="0" err="1"/>
              <a:t>sau</a:t>
            </a:r>
            <a:r>
              <a:rPr lang="en-US" sz="2400" dirty="0"/>
              <a:t> 1 </a:t>
            </a:r>
            <a:r>
              <a:rPr lang="en-US" sz="2400" dirty="0" err="1"/>
              <a:t>đến</a:t>
            </a:r>
            <a:r>
              <a:rPr lang="en-US" sz="2400" dirty="0"/>
              <a:t> 3 </a:t>
            </a:r>
            <a:r>
              <a:rPr lang="en-US" sz="2400" dirty="0" err="1"/>
              <a:t>ngày</a:t>
            </a:r>
            <a:r>
              <a:rPr lang="en-US" sz="2400" dirty="0"/>
              <a:t>. </a:t>
            </a:r>
            <a:endParaRPr lang="en-US" sz="2400" b="1" dirty="0"/>
          </a:p>
          <a:p>
            <a:pPr algn="just"/>
            <a:r>
              <a:rPr lang="en-US" sz="2400" dirty="0" err="1"/>
              <a:t>Các</a:t>
            </a:r>
            <a:r>
              <a:rPr lang="en-US" sz="2400" dirty="0"/>
              <a:t> </a:t>
            </a:r>
            <a:r>
              <a:rPr lang="en-US" sz="2400" dirty="0" err="1"/>
              <a:t>phản</a:t>
            </a:r>
            <a:r>
              <a:rPr lang="en-US" sz="2400" dirty="0"/>
              <a:t> </a:t>
            </a:r>
            <a:r>
              <a:rPr lang="en-US" sz="2400" dirty="0" err="1"/>
              <a:t>nặng</a:t>
            </a:r>
            <a:r>
              <a:rPr lang="en-US" sz="2400" dirty="0"/>
              <a:t> </a:t>
            </a:r>
            <a:r>
              <a:rPr lang="en-US" sz="2400" dirty="0" err="1"/>
              <a:t>hiếm</a:t>
            </a:r>
            <a:r>
              <a:rPr lang="en-US" sz="2400" dirty="0"/>
              <a:t> </a:t>
            </a:r>
            <a:r>
              <a:rPr lang="en-US" sz="2400" dirty="0" err="1"/>
              <a:t>gặp</a:t>
            </a:r>
            <a:r>
              <a:rPr lang="en-US" sz="2400" dirty="0"/>
              <a:t> </a:t>
            </a:r>
            <a:r>
              <a:rPr lang="en-US" sz="2400" dirty="0" err="1"/>
              <a:t>bao</a:t>
            </a:r>
            <a:r>
              <a:rPr lang="en-US" sz="2400" dirty="0"/>
              <a:t> </a:t>
            </a:r>
            <a:r>
              <a:rPr lang="en-US" sz="2400" dirty="0" err="1"/>
              <a:t>gồm</a:t>
            </a:r>
            <a:r>
              <a:rPr lang="en-US" sz="2400" dirty="0"/>
              <a:t> </a:t>
            </a:r>
            <a:r>
              <a:rPr lang="en-US" sz="2400" dirty="0" err="1"/>
              <a:t>sốc</a:t>
            </a:r>
            <a:r>
              <a:rPr lang="en-US" sz="2400" dirty="0"/>
              <a:t> </a:t>
            </a:r>
            <a:r>
              <a:rPr lang="en-US" sz="2400" dirty="0" err="1"/>
              <a:t>phản</a:t>
            </a:r>
            <a:r>
              <a:rPr lang="en-US" sz="2400" dirty="0"/>
              <a:t> </a:t>
            </a:r>
            <a:r>
              <a:rPr lang="en-US" sz="2400" dirty="0" err="1"/>
              <a:t>vệ</a:t>
            </a:r>
            <a:r>
              <a:rPr lang="en-US" sz="2400" dirty="0"/>
              <a:t>, </a:t>
            </a:r>
            <a:r>
              <a:rPr lang="en-US" sz="2400" dirty="0" err="1"/>
              <a:t>khóc</a:t>
            </a:r>
            <a:r>
              <a:rPr lang="en-US" sz="2400" dirty="0"/>
              <a:t> </a:t>
            </a:r>
            <a:r>
              <a:rPr lang="en-US" sz="2400" dirty="0" err="1"/>
              <a:t>thét</a:t>
            </a:r>
            <a:r>
              <a:rPr lang="en-US" sz="2400" dirty="0"/>
              <a:t>, co </a:t>
            </a:r>
            <a:r>
              <a:rPr lang="en-US" sz="2400" dirty="0" err="1"/>
              <a:t>giật</a:t>
            </a:r>
            <a:r>
              <a:rPr lang="en-US" sz="2400" dirty="0"/>
              <a:t>, </a:t>
            </a:r>
            <a:r>
              <a:rPr lang="en-US" sz="2400" dirty="0" err="1"/>
              <a:t>giảm</a:t>
            </a:r>
            <a:r>
              <a:rPr lang="en-US" sz="2400" dirty="0"/>
              <a:t> </a:t>
            </a:r>
            <a:r>
              <a:rPr lang="en-US" sz="2400" dirty="0" err="1"/>
              <a:t>trương</a:t>
            </a:r>
            <a:r>
              <a:rPr lang="en-US" sz="2400" dirty="0"/>
              <a:t> </a:t>
            </a:r>
            <a:r>
              <a:rPr lang="en-US" sz="2400" dirty="0" err="1"/>
              <a:t>lực</a:t>
            </a:r>
            <a:r>
              <a:rPr lang="en-US" sz="2400" dirty="0"/>
              <a:t> </a:t>
            </a:r>
            <a:r>
              <a:rPr lang="en-US" sz="2400" dirty="0" err="1"/>
              <a:t>cơ</a:t>
            </a:r>
            <a:r>
              <a:rPr lang="en-US" sz="2400" dirty="0"/>
              <a:t>, </a:t>
            </a:r>
            <a:r>
              <a:rPr lang="en-US" sz="2400" dirty="0" err="1"/>
              <a:t>thời</a:t>
            </a:r>
            <a:r>
              <a:rPr lang="en-US" sz="2400" dirty="0"/>
              <a:t> </a:t>
            </a:r>
            <a:r>
              <a:rPr lang="en-US" sz="2400" dirty="0" err="1"/>
              <a:t>gian</a:t>
            </a:r>
            <a:r>
              <a:rPr lang="en-US" sz="2400" dirty="0"/>
              <a:t> </a:t>
            </a:r>
            <a:r>
              <a:rPr lang="en-US" sz="2400" dirty="0" err="1"/>
              <a:t>xuất</a:t>
            </a:r>
            <a:r>
              <a:rPr lang="en-US" sz="2400" dirty="0"/>
              <a:t> </a:t>
            </a:r>
            <a:r>
              <a:rPr lang="en-US" sz="2400" dirty="0" err="1"/>
              <a:t>hiện</a:t>
            </a:r>
            <a:r>
              <a:rPr lang="en-US" sz="2400" dirty="0"/>
              <a:t> </a:t>
            </a:r>
            <a:r>
              <a:rPr lang="en-US" sz="2400" dirty="0" err="1"/>
              <a:t>và</a:t>
            </a:r>
            <a:r>
              <a:rPr lang="en-US" sz="2400" dirty="0"/>
              <a:t> </a:t>
            </a:r>
            <a:r>
              <a:rPr lang="en-US" sz="2400" dirty="0" err="1"/>
              <a:t>tỷ</a:t>
            </a:r>
            <a:r>
              <a:rPr lang="en-US" sz="2400" dirty="0"/>
              <a:t> </a:t>
            </a:r>
            <a:r>
              <a:rPr lang="en-US" sz="2400" dirty="0" err="1"/>
              <a:t>lệ</a:t>
            </a:r>
            <a:r>
              <a:rPr lang="en-US" sz="2400" dirty="0"/>
              <a:t> </a:t>
            </a:r>
            <a:r>
              <a:rPr lang="en-US" sz="2400" dirty="0" err="1"/>
              <a:t>phản</a:t>
            </a:r>
            <a:r>
              <a:rPr lang="en-US" sz="2400" dirty="0"/>
              <a:t> </a:t>
            </a:r>
            <a:r>
              <a:rPr lang="en-US" sz="2400" dirty="0" err="1"/>
              <a:t>ứng</a:t>
            </a:r>
            <a:r>
              <a:rPr lang="en-US" sz="2400" dirty="0"/>
              <a:t> </a:t>
            </a:r>
            <a:r>
              <a:rPr lang="en-US" sz="2400" dirty="0" err="1"/>
              <a:t>theo</a:t>
            </a:r>
            <a:r>
              <a:rPr lang="en-US" sz="2400" dirty="0"/>
              <a:t> </a:t>
            </a:r>
            <a:r>
              <a:rPr lang="en-US" sz="2400" dirty="0" err="1"/>
              <a:t>tài</a:t>
            </a:r>
            <a:r>
              <a:rPr lang="en-US" sz="2400" dirty="0"/>
              <a:t> </a:t>
            </a:r>
            <a:r>
              <a:rPr lang="en-US" sz="2400" dirty="0" err="1"/>
              <a:t>liệu</a:t>
            </a:r>
            <a:r>
              <a:rPr lang="en-US" sz="2400" dirty="0"/>
              <a:t> </a:t>
            </a:r>
            <a:r>
              <a:rPr lang="en-US" sz="2400" dirty="0" err="1"/>
              <a:t>của</a:t>
            </a:r>
            <a:r>
              <a:rPr lang="en-US" sz="2400" dirty="0"/>
              <a:t> </a:t>
            </a:r>
            <a:r>
              <a:rPr lang="en-US" sz="2400" dirty="0" err="1"/>
              <a:t>Tổ</a:t>
            </a:r>
            <a:r>
              <a:rPr lang="en-US" sz="2400" dirty="0"/>
              <a:t> </a:t>
            </a:r>
            <a:r>
              <a:rPr lang="en-US" sz="2400" dirty="0" err="1"/>
              <a:t>chức</a:t>
            </a:r>
            <a:r>
              <a:rPr lang="en-US" sz="2400" dirty="0"/>
              <a:t> Y </a:t>
            </a:r>
            <a:r>
              <a:rPr lang="en-US" sz="2400" dirty="0" err="1"/>
              <a:t>tế</a:t>
            </a:r>
            <a:r>
              <a:rPr lang="en-US" sz="2400" dirty="0"/>
              <a:t> </a:t>
            </a:r>
            <a:r>
              <a:rPr lang="en-US" sz="2400" dirty="0" err="1"/>
              <a:t>Thế</a:t>
            </a:r>
            <a:r>
              <a:rPr lang="en-US" sz="2400" dirty="0"/>
              <a:t> </a:t>
            </a:r>
            <a:r>
              <a:rPr lang="en-US" sz="2400" dirty="0" err="1"/>
              <a:t>giới</a:t>
            </a:r>
            <a:r>
              <a:rPr lang="en-US" sz="2400" dirty="0"/>
              <a:t> </a:t>
            </a:r>
            <a:endParaRPr lang="en-US" altLang="en-US" sz="2600" dirty="0" smtClean="0">
              <a:latin typeface="Arial"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591576672"/>
              </p:ext>
            </p:extLst>
          </p:nvPr>
        </p:nvGraphicFramePr>
        <p:xfrm>
          <a:off x="533401" y="1447800"/>
          <a:ext cx="8229598" cy="4516217"/>
        </p:xfrm>
        <a:graphic>
          <a:graphicData uri="http://schemas.openxmlformats.org/drawingml/2006/table">
            <a:tbl>
              <a:tblPr>
                <a:tableStyleId>{5C22544A-7EE6-4342-B048-85BDC9FD1C3A}</a:tableStyleId>
              </a:tblPr>
              <a:tblGrid>
                <a:gridCol w="1560113"/>
                <a:gridCol w="2886210"/>
                <a:gridCol w="1820132"/>
                <a:gridCol w="1963143"/>
              </a:tblGrid>
              <a:tr h="933909">
                <a:tc>
                  <a:txBody>
                    <a:bodyPr/>
                    <a:lstStyle/>
                    <a:p>
                      <a:pPr algn="ctr">
                        <a:lnSpc>
                          <a:spcPct val="115000"/>
                        </a:lnSpc>
                        <a:spcBef>
                          <a:spcPts val="600"/>
                        </a:spcBef>
                        <a:spcAft>
                          <a:spcPts val="600"/>
                        </a:spcAft>
                      </a:pPr>
                      <a:r>
                        <a:rPr lang="en-GB" sz="1300" dirty="0" err="1">
                          <a:effectLst/>
                        </a:rPr>
                        <a:t>Vắc</a:t>
                      </a:r>
                      <a:r>
                        <a:rPr lang="en-GB" sz="1300" dirty="0">
                          <a:effectLst/>
                        </a:rPr>
                        <a:t> </a:t>
                      </a:r>
                      <a:r>
                        <a:rPr lang="en-GB" sz="1300" dirty="0" err="1">
                          <a:effectLst/>
                        </a:rPr>
                        <a:t>xin</a:t>
                      </a:r>
                      <a:endParaRPr lang="en-US" sz="900" b="1" dirty="0">
                        <a:effectLst/>
                        <a:latin typeface="Arial"/>
                        <a:ea typeface="Times New Roman"/>
                        <a:cs typeface="Angsana New"/>
                      </a:endParaRPr>
                    </a:p>
                  </a:txBody>
                  <a:tcPr marL="68580" marR="68580" marT="0" marB="0"/>
                </a:tc>
                <a:tc>
                  <a:txBody>
                    <a:bodyPr/>
                    <a:lstStyle/>
                    <a:p>
                      <a:pPr algn="ctr">
                        <a:lnSpc>
                          <a:spcPct val="115000"/>
                        </a:lnSpc>
                        <a:spcBef>
                          <a:spcPts val="600"/>
                        </a:spcBef>
                        <a:spcAft>
                          <a:spcPts val="600"/>
                        </a:spcAft>
                      </a:pPr>
                      <a:r>
                        <a:rPr lang="en-GB" sz="1300">
                          <a:effectLst/>
                        </a:rPr>
                        <a:t>Phản ứng</a:t>
                      </a:r>
                      <a:endParaRPr lang="en-US" sz="900" b="1">
                        <a:effectLst/>
                        <a:latin typeface="Arial"/>
                        <a:ea typeface="Times New Roman"/>
                        <a:cs typeface="Angsana New"/>
                      </a:endParaRPr>
                    </a:p>
                  </a:txBody>
                  <a:tcPr marL="68580" marR="68580" marT="0" marB="0"/>
                </a:tc>
                <a:tc>
                  <a:txBody>
                    <a:bodyPr/>
                    <a:lstStyle/>
                    <a:p>
                      <a:pPr algn="ctr">
                        <a:lnSpc>
                          <a:spcPct val="115000"/>
                        </a:lnSpc>
                        <a:spcBef>
                          <a:spcPts val="600"/>
                        </a:spcBef>
                        <a:spcAft>
                          <a:spcPts val="600"/>
                        </a:spcAft>
                      </a:pPr>
                      <a:r>
                        <a:rPr lang="en-GB" sz="1300">
                          <a:effectLst/>
                        </a:rPr>
                        <a:t>Thời gian</a:t>
                      </a:r>
                      <a:endParaRPr lang="en-US" sz="900">
                        <a:effectLst/>
                      </a:endParaRPr>
                    </a:p>
                    <a:p>
                      <a:pPr algn="ctr">
                        <a:lnSpc>
                          <a:spcPct val="115000"/>
                        </a:lnSpc>
                        <a:spcBef>
                          <a:spcPts val="600"/>
                        </a:spcBef>
                        <a:spcAft>
                          <a:spcPts val="600"/>
                        </a:spcAft>
                      </a:pPr>
                      <a:r>
                        <a:rPr lang="en-GB" sz="1300">
                          <a:effectLst/>
                        </a:rPr>
                        <a:t>xuất hiện</a:t>
                      </a:r>
                      <a:endParaRPr lang="en-US" sz="900" b="1">
                        <a:effectLst/>
                        <a:latin typeface="Arial"/>
                        <a:ea typeface="Times New Roman"/>
                        <a:cs typeface="Angsana New"/>
                      </a:endParaRPr>
                    </a:p>
                  </a:txBody>
                  <a:tcPr marL="68580" marR="68580" marT="0" marB="0"/>
                </a:tc>
                <a:tc>
                  <a:txBody>
                    <a:bodyPr/>
                    <a:lstStyle/>
                    <a:p>
                      <a:pPr algn="ctr">
                        <a:lnSpc>
                          <a:spcPct val="115000"/>
                        </a:lnSpc>
                        <a:spcBef>
                          <a:spcPts val="600"/>
                        </a:spcBef>
                        <a:spcAft>
                          <a:spcPts val="600"/>
                        </a:spcAft>
                      </a:pPr>
                      <a:r>
                        <a:rPr lang="en-GB" sz="1300">
                          <a:effectLst/>
                        </a:rPr>
                        <a:t>Tỷ lệ</a:t>
                      </a:r>
                      <a:endParaRPr lang="en-US" sz="900">
                        <a:effectLst/>
                      </a:endParaRPr>
                    </a:p>
                    <a:p>
                      <a:pPr algn="ctr">
                        <a:lnSpc>
                          <a:spcPct val="115000"/>
                        </a:lnSpc>
                        <a:spcBef>
                          <a:spcPts val="600"/>
                        </a:spcBef>
                        <a:spcAft>
                          <a:spcPts val="600"/>
                        </a:spcAft>
                      </a:pPr>
                      <a:r>
                        <a:rPr lang="en-GB" sz="1300">
                          <a:effectLst/>
                        </a:rPr>
                        <a:t>/số liều sử dụng</a:t>
                      </a:r>
                      <a:endParaRPr lang="en-US" sz="900" b="1">
                        <a:effectLst/>
                        <a:latin typeface="Arial"/>
                        <a:ea typeface="Times New Roman"/>
                        <a:cs typeface="Angsana New"/>
                      </a:endParaRPr>
                    </a:p>
                  </a:txBody>
                  <a:tcPr marL="68580" marR="68580" marT="0" marB="0"/>
                </a:tc>
              </a:tr>
              <a:tr h="2391569">
                <a:tc>
                  <a:txBody>
                    <a:bodyPr/>
                    <a:lstStyle/>
                    <a:p>
                      <a:pPr>
                        <a:lnSpc>
                          <a:spcPct val="115000"/>
                        </a:lnSpc>
                        <a:spcBef>
                          <a:spcPts val="600"/>
                        </a:spcBef>
                        <a:spcAft>
                          <a:spcPts val="600"/>
                        </a:spcAft>
                      </a:pPr>
                      <a:r>
                        <a:rPr lang="en-GB" sz="1300">
                          <a:effectLst/>
                        </a:rPr>
                        <a:t>Ho gà (DTwP)</a:t>
                      </a:r>
                      <a:endParaRPr lang="en-US" sz="900">
                        <a:effectLst/>
                        <a:latin typeface="Arial"/>
                        <a:ea typeface="Times New Roman"/>
                        <a:cs typeface="Times New Roman"/>
                      </a:endParaRPr>
                    </a:p>
                  </a:txBody>
                  <a:tcPr marL="68580" marR="68580" marT="0" marB="0"/>
                </a:tc>
                <a:tc>
                  <a:txBody>
                    <a:bodyPr/>
                    <a:lstStyle/>
                    <a:p>
                      <a:pPr>
                        <a:lnSpc>
                          <a:spcPct val="115000"/>
                        </a:lnSpc>
                        <a:spcBef>
                          <a:spcPts val="600"/>
                        </a:spcBef>
                        <a:spcAft>
                          <a:spcPts val="600"/>
                        </a:spcAft>
                      </a:pPr>
                      <a:r>
                        <a:rPr lang="en-GB" sz="1300" dirty="0" err="1">
                          <a:effectLst/>
                        </a:rPr>
                        <a:t>Khóc</a:t>
                      </a:r>
                      <a:r>
                        <a:rPr lang="en-GB" sz="1300" dirty="0">
                          <a:effectLst/>
                        </a:rPr>
                        <a:t> </a:t>
                      </a:r>
                      <a:r>
                        <a:rPr lang="en-GB" sz="1300" dirty="0" err="1">
                          <a:effectLst/>
                        </a:rPr>
                        <a:t>dai</a:t>
                      </a:r>
                      <a:r>
                        <a:rPr lang="en-GB" sz="1300" dirty="0">
                          <a:effectLst/>
                        </a:rPr>
                        <a:t> </a:t>
                      </a:r>
                      <a:r>
                        <a:rPr lang="en-GB" sz="1300" dirty="0" err="1">
                          <a:effectLst/>
                        </a:rPr>
                        <a:t>dẳng</a:t>
                      </a:r>
                      <a:r>
                        <a:rPr lang="en-GB" sz="1300" dirty="0">
                          <a:effectLst/>
                        </a:rPr>
                        <a:t> &gt;3 </a:t>
                      </a:r>
                      <a:r>
                        <a:rPr lang="en-GB" sz="1300" dirty="0" err="1">
                          <a:effectLst/>
                        </a:rPr>
                        <a:t>giờ</a:t>
                      </a:r>
                      <a:endParaRPr lang="en-US" sz="900" dirty="0">
                        <a:effectLst/>
                      </a:endParaRPr>
                    </a:p>
                    <a:p>
                      <a:pPr>
                        <a:lnSpc>
                          <a:spcPct val="115000"/>
                        </a:lnSpc>
                        <a:spcBef>
                          <a:spcPts val="600"/>
                        </a:spcBef>
                        <a:spcAft>
                          <a:spcPts val="600"/>
                        </a:spcAft>
                      </a:pPr>
                      <a:r>
                        <a:rPr lang="en-GB" sz="1300" dirty="0">
                          <a:effectLst/>
                        </a:rPr>
                        <a:t>Co </a:t>
                      </a:r>
                      <a:r>
                        <a:rPr lang="en-GB" sz="1300" dirty="0" err="1">
                          <a:effectLst/>
                        </a:rPr>
                        <a:t>giật</a:t>
                      </a:r>
                      <a:r>
                        <a:rPr lang="pt-BR" sz="1300" dirty="0">
                          <a:effectLst/>
                        </a:rPr>
                        <a:t>*</a:t>
                      </a:r>
                      <a:endParaRPr lang="en-US" sz="900" dirty="0">
                        <a:effectLst/>
                      </a:endParaRPr>
                    </a:p>
                    <a:p>
                      <a:pPr>
                        <a:lnSpc>
                          <a:spcPct val="115000"/>
                        </a:lnSpc>
                        <a:spcBef>
                          <a:spcPts val="600"/>
                        </a:spcBef>
                        <a:spcAft>
                          <a:spcPts val="600"/>
                        </a:spcAft>
                      </a:pPr>
                      <a:r>
                        <a:rPr lang="en-GB" sz="1300" dirty="0" err="1">
                          <a:effectLst/>
                        </a:rPr>
                        <a:t>Giảm</a:t>
                      </a:r>
                      <a:r>
                        <a:rPr lang="en-GB" sz="1300" dirty="0">
                          <a:effectLst/>
                        </a:rPr>
                        <a:t> </a:t>
                      </a:r>
                      <a:r>
                        <a:rPr lang="en-GB" sz="1300" dirty="0" err="1">
                          <a:effectLst/>
                        </a:rPr>
                        <a:t>trương</a:t>
                      </a:r>
                      <a:r>
                        <a:rPr lang="en-GB" sz="1300" dirty="0">
                          <a:effectLst/>
                        </a:rPr>
                        <a:t> </a:t>
                      </a:r>
                      <a:r>
                        <a:rPr lang="en-GB" sz="1300" dirty="0" err="1">
                          <a:effectLst/>
                        </a:rPr>
                        <a:t>lực</a:t>
                      </a:r>
                      <a:r>
                        <a:rPr lang="en-GB" sz="1300" dirty="0">
                          <a:effectLst/>
                        </a:rPr>
                        <a:t> </a:t>
                      </a:r>
                      <a:r>
                        <a:rPr lang="en-GB" sz="1300" dirty="0" err="1">
                          <a:effectLst/>
                        </a:rPr>
                        <a:t>cơ</a:t>
                      </a:r>
                      <a:r>
                        <a:rPr lang="en-GB" sz="1300" dirty="0">
                          <a:effectLst/>
                        </a:rPr>
                        <a:t>, </a:t>
                      </a:r>
                      <a:r>
                        <a:rPr lang="en-GB" sz="1300" dirty="0" err="1">
                          <a:effectLst/>
                        </a:rPr>
                        <a:t>giảm</a:t>
                      </a:r>
                      <a:r>
                        <a:rPr lang="en-GB" sz="1300" dirty="0">
                          <a:effectLst/>
                        </a:rPr>
                        <a:t> </a:t>
                      </a:r>
                      <a:r>
                        <a:rPr lang="en-GB" sz="1300" dirty="0" err="1">
                          <a:effectLst/>
                        </a:rPr>
                        <a:t>đáp</a:t>
                      </a:r>
                      <a:r>
                        <a:rPr lang="en-GB" sz="1300" dirty="0">
                          <a:effectLst/>
                        </a:rPr>
                        <a:t> </a:t>
                      </a:r>
                      <a:r>
                        <a:rPr lang="en-GB" sz="1300" dirty="0" err="1">
                          <a:effectLst/>
                        </a:rPr>
                        <a:t>ứng</a:t>
                      </a:r>
                      <a:endParaRPr lang="en-US" sz="900" dirty="0">
                        <a:effectLst/>
                      </a:endParaRPr>
                    </a:p>
                    <a:p>
                      <a:pPr>
                        <a:lnSpc>
                          <a:spcPct val="115000"/>
                        </a:lnSpc>
                        <a:spcBef>
                          <a:spcPts val="600"/>
                        </a:spcBef>
                        <a:spcAft>
                          <a:spcPts val="600"/>
                        </a:spcAft>
                      </a:pPr>
                      <a:r>
                        <a:rPr lang="en-GB" sz="1300" dirty="0" err="1">
                          <a:effectLst/>
                        </a:rPr>
                        <a:t>Sốc</a:t>
                      </a:r>
                      <a:r>
                        <a:rPr lang="en-GB" sz="1300" dirty="0">
                          <a:effectLst/>
                        </a:rPr>
                        <a:t> </a:t>
                      </a:r>
                      <a:r>
                        <a:rPr lang="en-GB" sz="1300" dirty="0" err="1">
                          <a:effectLst/>
                        </a:rPr>
                        <a:t>phản</a:t>
                      </a:r>
                      <a:r>
                        <a:rPr lang="en-GB" sz="1300" dirty="0">
                          <a:effectLst/>
                        </a:rPr>
                        <a:t> </a:t>
                      </a:r>
                      <a:r>
                        <a:rPr lang="en-GB" sz="1300" dirty="0" err="1">
                          <a:effectLst/>
                        </a:rPr>
                        <a:t>vệ</a:t>
                      </a:r>
                      <a:endParaRPr lang="en-US" sz="900" dirty="0">
                        <a:effectLst/>
                      </a:endParaRPr>
                    </a:p>
                    <a:p>
                      <a:pPr>
                        <a:lnSpc>
                          <a:spcPct val="115000"/>
                        </a:lnSpc>
                        <a:spcBef>
                          <a:spcPts val="600"/>
                        </a:spcBef>
                        <a:spcAft>
                          <a:spcPts val="600"/>
                        </a:spcAft>
                      </a:pPr>
                      <a:r>
                        <a:rPr lang="en-GB" sz="1300" dirty="0" err="1">
                          <a:effectLst/>
                        </a:rPr>
                        <a:t>Bệnh</a:t>
                      </a:r>
                      <a:r>
                        <a:rPr lang="en-GB" sz="1300" dirty="0">
                          <a:effectLst/>
                        </a:rPr>
                        <a:t> </a:t>
                      </a:r>
                      <a:r>
                        <a:rPr lang="en-GB" sz="1300" dirty="0" err="1">
                          <a:effectLst/>
                        </a:rPr>
                        <a:t>não</a:t>
                      </a:r>
                      <a:r>
                        <a:rPr lang="pt-BR" sz="1300" dirty="0">
                          <a:effectLst/>
                        </a:rPr>
                        <a:t>**</a:t>
                      </a:r>
                      <a:endParaRPr lang="en-US" sz="900" dirty="0">
                        <a:effectLst/>
                        <a:latin typeface="Arial"/>
                        <a:ea typeface="Times New Roman"/>
                        <a:cs typeface="Times New Roman"/>
                      </a:endParaRPr>
                    </a:p>
                  </a:txBody>
                  <a:tcPr marL="68580" marR="68580" marT="0" marB="0"/>
                </a:tc>
                <a:tc>
                  <a:txBody>
                    <a:bodyPr/>
                    <a:lstStyle/>
                    <a:p>
                      <a:pPr algn="ctr">
                        <a:lnSpc>
                          <a:spcPct val="115000"/>
                        </a:lnSpc>
                        <a:spcBef>
                          <a:spcPts val="600"/>
                        </a:spcBef>
                        <a:spcAft>
                          <a:spcPts val="600"/>
                        </a:spcAft>
                      </a:pPr>
                      <a:r>
                        <a:rPr lang="en-GB" sz="1300" dirty="0">
                          <a:effectLst/>
                        </a:rPr>
                        <a:t>0-24 </a:t>
                      </a:r>
                      <a:r>
                        <a:rPr lang="en-GB" sz="1300" dirty="0" err="1">
                          <a:effectLst/>
                        </a:rPr>
                        <a:t>giờ</a:t>
                      </a:r>
                      <a:endParaRPr lang="en-US" sz="900" dirty="0">
                        <a:effectLst/>
                      </a:endParaRPr>
                    </a:p>
                    <a:p>
                      <a:pPr algn="ctr">
                        <a:lnSpc>
                          <a:spcPct val="115000"/>
                        </a:lnSpc>
                        <a:spcBef>
                          <a:spcPts val="600"/>
                        </a:spcBef>
                        <a:spcAft>
                          <a:spcPts val="600"/>
                        </a:spcAft>
                      </a:pPr>
                      <a:r>
                        <a:rPr lang="en-GB" sz="1300" dirty="0">
                          <a:effectLst/>
                        </a:rPr>
                        <a:t>0-3 </a:t>
                      </a:r>
                      <a:r>
                        <a:rPr lang="en-GB" sz="1300" dirty="0" err="1">
                          <a:effectLst/>
                        </a:rPr>
                        <a:t>ngày</a:t>
                      </a:r>
                      <a:endParaRPr lang="en-US" sz="900" dirty="0">
                        <a:effectLst/>
                      </a:endParaRPr>
                    </a:p>
                    <a:p>
                      <a:pPr algn="ctr">
                        <a:lnSpc>
                          <a:spcPct val="115000"/>
                        </a:lnSpc>
                        <a:spcBef>
                          <a:spcPts val="600"/>
                        </a:spcBef>
                        <a:spcAft>
                          <a:spcPts val="600"/>
                        </a:spcAft>
                      </a:pPr>
                      <a:r>
                        <a:rPr lang="en-GB" sz="1300" dirty="0">
                          <a:effectLst/>
                        </a:rPr>
                        <a:t>0-48 </a:t>
                      </a:r>
                      <a:r>
                        <a:rPr lang="en-GB" sz="1300" dirty="0" err="1">
                          <a:effectLst/>
                        </a:rPr>
                        <a:t>giờ</a:t>
                      </a:r>
                      <a:endParaRPr lang="en-US" sz="900" dirty="0">
                        <a:effectLst/>
                      </a:endParaRPr>
                    </a:p>
                    <a:p>
                      <a:pPr marL="285750" indent="342900" algn="ctr">
                        <a:lnSpc>
                          <a:spcPct val="115000"/>
                        </a:lnSpc>
                        <a:spcBef>
                          <a:spcPts val="600"/>
                        </a:spcBef>
                        <a:spcAft>
                          <a:spcPts val="600"/>
                        </a:spcAft>
                      </a:pPr>
                      <a:r>
                        <a:rPr lang="en-GB" sz="1300" dirty="0">
                          <a:effectLst/>
                        </a:rPr>
                        <a:t> </a:t>
                      </a:r>
                      <a:endParaRPr lang="en-US" sz="900" dirty="0">
                        <a:effectLst/>
                      </a:endParaRPr>
                    </a:p>
                    <a:p>
                      <a:pPr algn="ctr">
                        <a:lnSpc>
                          <a:spcPct val="115000"/>
                        </a:lnSpc>
                        <a:spcBef>
                          <a:spcPts val="600"/>
                        </a:spcBef>
                        <a:spcAft>
                          <a:spcPts val="600"/>
                        </a:spcAft>
                      </a:pPr>
                      <a:r>
                        <a:rPr lang="en-GB" sz="1300" dirty="0">
                          <a:effectLst/>
                        </a:rPr>
                        <a:t>0-1 </a:t>
                      </a:r>
                      <a:r>
                        <a:rPr lang="en-GB" sz="1300" dirty="0" err="1">
                          <a:effectLst/>
                        </a:rPr>
                        <a:t>giờ</a:t>
                      </a:r>
                      <a:endParaRPr lang="en-US" sz="900" dirty="0">
                        <a:effectLst/>
                      </a:endParaRPr>
                    </a:p>
                    <a:p>
                      <a:pPr algn="ctr">
                        <a:lnSpc>
                          <a:spcPct val="115000"/>
                        </a:lnSpc>
                        <a:spcBef>
                          <a:spcPts val="600"/>
                        </a:spcBef>
                        <a:spcAft>
                          <a:spcPts val="600"/>
                        </a:spcAft>
                      </a:pPr>
                      <a:r>
                        <a:rPr lang="en-GB" sz="1300" dirty="0">
                          <a:effectLst/>
                        </a:rPr>
                        <a:t>0-2 </a:t>
                      </a:r>
                      <a:r>
                        <a:rPr lang="en-GB" sz="1300" dirty="0" err="1">
                          <a:effectLst/>
                        </a:rPr>
                        <a:t>ngày</a:t>
                      </a:r>
                      <a:endParaRPr lang="en-US" sz="900" dirty="0">
                        <a:effectLst/>
                        <a:latin typeface="Arial"/>
                        <a:ea typeface="Times New Roman"/>
                        <a:cs typeface="Times New Roman"/>
                      </a:endParaRPr>
                    </a:p>
                  </a:txBody>
                  <a:tcPr marL="68580" marR="68580" marT="0" marB="0"/>
                </a:tc>
                <a:tc>
                  <a:txBody>
                    <a:bodyPr/>
                    <a:lstStyle/>
                    <a:p>
                      <a:pPr algn="ctr">
                        <a:lnSpc>
                          <a:spcPct val="115000"/>
                        </a:lnSpc>
                        <a:spcBef>
                          <a:spcPts val="600"/>
                        </a:spcBef>
                        <a:spcAft>
                          <a:spcPts val="600"/>
                        </a:spcAft>
                      </a:pPr>
                      <a:r>
                        <a:rPr lang="en-GB" sz="1300" dirty="0">
                          <a:effectLst/>
                        </a:rPr>
                        <a:t>&lt; 1/100</a:t>
                      </a:r>
                      <a:endParaRPr lang="en-US" sz="900" dirty="0">
                        <a:effectLst/>
                      </a:endParaRPr>
                    </a:p>
                    <a:p>
                      <a:pPr algn="ctr">
                        <a:lnSpc>
                          <a:spcPct val="115000"/>
                        </a:lnSpc>
                        <a:spcBef>
                          <a:spcPts val="600"/>
                        </a:spcBef>
                        <a:spcAft>
                          <a:spcPts val="600"/>
                        </a:spcAft>
                      </a:pPr>
                      <a:r>
                        <a:rPr lang="en-GB" sz="1300" dirty="0">
                          <a:effectLst/>
                        </a:rPr>
                        <a:t>&lt;1/100</a:t>
                      </a:r>
                      <a:endParaRPr lang="en-US" sz="900" dirty="0">
                        <a:effectLst/>
                      </a:endParaRPr>
                    </a:p>
                    <a:p>
                      <a:pPr algn="ctr">
                        <a:lnSpc>
                          <a:spcPct val="115000"/>
                        </a:lnSpc>
                        <a:spcBef>
                          <a:spcPts val="600"/>
                        </a:spcBef>
                        <a:spcAft>
                          <a:spcPts val="600"/>
                        </a:spcAft>
                      </a:pPr>
                      <a:r>
                        <a:rPr lang="en-GB" sz="1300" dirty="0">
                          <a:effectLst/>
                        </a:rPr>
                        <a:t>1-2/10</a:t>
                      </a:r>
                      <a:r>
                        <a:rPr lang="en-GB" sz="1300" baseline="30000" dirty="0">
                          <a:effectLst/>
                        </a:rPr>
                        <a:t>3</a:t>
                      </a:r>
                      <a:endParaRPr lang="en-US" sz="900" dirty="0">
                        <a:effectLst/>
                      </a:endParaRPr>
                    </a:p>
                    <a:p>
                      <a:pPr algn="ctr">
                        <a:lnSpc>
                          <a:spcPct val="115000"/>
                        </a:lnSpc>
                        <a:spcBef>
                          <a:spcPts val="600"/>
                        </a:spcBef>
                        <a:spcAft>
                          <a:spcPts val="600"/>
                        </a:spcAft>
                      </a:pPr>
                      <a:r>
                        <a:rPr lang="en-GB" sz="1300" dirty="0">
                          <a:effectLst/>
                        </a:rPr>
                        <a:t> </a:t>
                      </a:r>
                      <a:endParaRPr lang="en-US" sz="900" dirty="0">
                        <a:effectLst/>
                      </a:endParaRPr>
                    </a:p>
                    <a:p>
                      <a:pPr algn="ctr">
                        <a:lnSpc>
                          <a:spcPct val="115000"/>
                        </a:lnSpc>
                        <a:spcBef>
                          <a:spcPts val="600"/>
                        </a:spcBef>
                        <a:spcAft>
                          <a:spcPts val="600"/>
                        </a:spcAft>
                      </a:pPr>
                      <a:r>
                        <a:rPr lang="en-GB" sz="1300" dirty="0">
                          <a:effectLst/>
                        </a:rPr>
                        <a:t>20/10</a:t>
                      </a:r>
                      <a:r>
                        <a:rPr lang="en-GB" sz="1300" baseline="30000" dirty="0">
                          <a:effectLst/>
                        </a:rPr>
                        <a:t>6</a:t>
                      </a:r>
                      <a:endParaRPr lang="en-US" sz="900" dirty="0">
                        <a:effectLst/>
                      </a:endParaRPr>
                    </a:p>
                    <a:p>
                      <a:pPr algn="ctr">
                        <a:lnSpc>
                          <a:spcPct val="115000"/>
                        </a:lnSpc>
                        <a:spcBef>
                          <a:spcPts val="600"/>
                        </a:spcBef>
                        <a:spcAft>
                          <a:spcPts val="600"/>
                        </a:spcAft>
                      </a:pPr>
                      <a:r>
                        <a:rPr lang="en-GB" sz="1300" dirty="0">
                          <a:effectLst/>
                        </a:rPr>
                        <a:t>0-1/10</a:t>
                      </a:r>
                      <a:r>
                        <a:rPr lang="en-GB" sz="1300" baseline="30000" dirty="0">
                          <a:effectLst/>
                        </a:rPr>
                        <a:t>6</a:t>
                      </a:r>
                      <a:endParaRPr lang="en-US" sz="900" dirty="0">
                        <a:effectLst/>
                        <a:latin typeface="Arial"/>
                        <a:ea typeface="Times New Roman"/>
                        <a:cs typeface="Times New Roman"/>
                      </a:endParaRPr>
                    </a:p>
                  </a:txBody>
                  <a:tcPr marL="68580" marR="68580" marT="0" marB="0"/>
                </a:tc>
              </a:tr>
              <a:tr h="1190739">
                <a:tc gridSpan="4">
                  <a:txBody>
                    <a:bodyPr/>
                    <a:lstStyle/>
                    <a:p>
                      <a:pPr algn="just">
                        <a:lnSpc>
                          <a:spcPct val="115000"/>
                        </a:lnSpc>
                        <a:spcBef>
                          <a:spcPts val="600"/>
                        </a:spcBef>
                        <a:spcAft>
                          <a:spcPts val="600"/>
                        </a:spcAft>
                      </a:pPr>
                      <a:r>
                        <a:rPr lang="pt-BR" sz="1300" dirty="0">
                          <a:effectLst/>
                        </a:rPr>
                        <a:t>*Co giật thường do sốt cao, tỷ lệ tùy thuộc vào tuổi, tỷ lệ thấp hơn ở trẻ &lt;4 tháng.</a:t>
                      </a:r>
                      <a:endParaRPr lang="en-US" sz="900" dirty="0">
                        <a:effectLst/>
                      </a:endParaRPr>
                    </a:p>
                    <a:p>
                      <a:pPr algn="just">
                        <a:lnSpc>
                          <a:spcPct val="115000"/>
                        </a:lnSpc>
                        <a:spcBef>
                          <a:spcPts val="600"/>
                        </a:spcBef>
                        <a:spcAft>
                          <a:spcPts val="600"/>
                        </a:spcAft>
                      </a:pPr>
                      <a:r>
                        <a:rPr lang="pt-BR" sz="1300" dirty="0">
                          <a:effectLst/>
                        </a:rPr>
                        <a:t>** Bệnh não được liệt kê là một phản ứng hiếm gặp của vắc xin DPT, nhưng không có bằng chứng vắc xin này gây bệnh não. </a:t>
                      </a:r>
                      <a:endParaRPr lang="en-US" sz="900" dirty="0">
                        <a:effectLst/>
                        <a:latin typeface="Arial"/>
                        <a:ea typeface="Times New Roman"/>
                        <a:cs typeface="Times New Roman"/>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3" name="Rectangle 1"/>
          <p:cNvSpPr>
            <a:spLocks noChangeArrowheads="1"/>
          </p:cNvSpPr>
          <p:nvPr/>
        </p:nvSpPr>
        <p:spPr bwMode="auto">
          <a:xfrm>
            <a:off x="231535" y="208747"/>
            <a:ext cx="8985729" cy="95410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342900" algn="ctr" defTabSz="914400" rtl="0" eaLnBrk="1" fontAlgn="base" latinLnBrk="0" hangingPunct="1">
              <a:lnSpc>
                <a:spcPct val="100000"/>
              </a:lnSpc>
              <a:spcBef>
                <a:spcPct val="0"/>
              </a:spcBef>
              <a:spcAft>
                <a:spcPct val="0"/>
              </a:spcAft>
              <a:buClrTx/>
              <a:buSzTx/>
              <a:buFontTx/>
              <a:buNone/>
              <a:tabLst/>
            </a:pPr>
            <a:r>
              <a:rPr kumimoji="0" lang="sv-SE" sz="2800" b="1" u="none" strike="noStrike" cap="none" normalizeH="0" baseline="0" dirty="0" smtClean="0">
                <a:ln>
                  <a:noFill/>
                </a:ln>
                <a:solidFill>
                  <a:srgbClr val="003399"/>
                </a:solidFill>
                <a:effectLst/>
                <a:latin typeface="Times New Roman" pitchFamily="18" charset="0"/>
                <a:ea typeface="Arial" pitchFamily="34" charset="0"/>
                <a:cs typeface="Times New Roman" pitchFamily="18" charset="0"/>
              </a:rPr>
              <a:t>Phản ứng nặng hiếm gặp sau tiêm chủng vắc xin DTwP</a:t>
            </a:r>
            <a:endParaRPr kumimoji="0" lang="en-US" sz="2800" b="1" u="none" strike="noStrike" cap="none" normalizeH="0" baseline="0" dirty="0" smtClean="0">
              <a:ln>
                <a:noFill/>
              </a:ln>
              <a:solidFill>
                <a:srgbClr val="003399"/>
              </a:solidFill>
              <a:effectLst/>
              <a:latin typeface="Arial" pitchFamily="34" charset="0"/>
              <a:cs typeface="Arial" pitchFamily="34" charset="0"/>
            </a:endParaRPr>
          </a:p>
          <a:p>
            <a:pPr marL="0" marR="0" lvl="0" indent="342900" algn="ctr" defTabSz="914400" rtl="0" eaLnBrk="0" fontAlgn="base" latinLnBrk="0" hangingPunct="0">
              <a:lnSpc>
                <a:spcPct val="100000"/>
              </a:lnSpc>
              <a:spcBef>
                <a:spcPct val="0"/>
              </a:spcBef>
              <a:spcAft>
                <a:spcPct val="0"/>
              </a:spcAft>
              <a:buClrTx/>
              <a:buSzTx/>
              <a:buFontTx/>
              <a:buNone/>
              <a:tabLst/>
            </a:pPr>
            <a:r>
              <a:rPr kumimoji="0" lang="sv-SE" sz="2800" b="1" u="none" strike="noStrike" cap="none" normalizeH="0" baseline="0" dirty="0" smtClean="0">
                <a:ln>
                  <a:noFill/>
                </a:ln>
                <a:solidFill>
                  <a:srgbClr val="003399"/>
                </a:solidFill>
                <a:effectLst/>
                <a:latin typeface="Times New Roman" pitchFamily="18" charset="0"/>
                <a:ea typeface="Times New Roman" pitchFamily="18" charset="0"/>
                <a:cs typeface="Times New Roman" pitchFamily="18" charset="0"/>
              </a:rPr>
              <a:t>(Immunization safety surveillance, WHO 2013)</a:t>
            </a:r>
            <a:endParaRPr kumimoji="0" lang="sv-SE" sz="2800" b="1" u="none" strike="noStrike" cap="none" normalizeH="0" baseline="0" dirty="0" smtClean="0">
              <a:ln>
                <a:noFill/>
              </a:ln>
              <a:solidFill>
                <a:srgbClr val="003399"/>
              </a:solidFill>
              <a:effectLst/>
              <a:latin typeface="Arial" pitchFamily="34" charset="0"/>
              <a:cs typeface="Arial" pitchFamily="34" charset="0"/>
            </a:endParaRPr>
          </a:p>
        </p:txBody>
      </p:sp>
    </p:spTree>
    <p:extLst>
      <p:ext uri="{BB962C8B-B14F-4D97-AF65-F5344CB8AC3E}">
        <p14:creationId xmlns:p14="http://schemas.microsoft.com/office/powerpoint/2010/main" val="7255612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295400"/>
            <a:ext cx="7848600" cy="3785652"/>
          </a:xfrm>
          <a:prstGeom prst="rect">
            <a:avLst/>
          </a:prstGeom>
        </p:spPr>
        <p:txBody>
          <a:bodyPr wrap="square">
            <a:spAutoFit/>
          </a:bodyPr>
          <a:lstStyle/>
          <a:p>
            <a:pPr marL="342900" indent="-342900" algn="just">
              <a:spcBef>
                <a:spcPts val="1200"/>
              </a:spcBef>
              <a:buFont typeface="Courier New" pitchFamily="49" charset="0"/>
              <a:buChar char="o"/>
            </a:pPr>
            <a:r>
              <a:rPr lang="pt-BR" sz="2000" dirty="0" smtClean="0"/>
              <a:t>Vắc </a:t>
            </a:r>
            <a:r>
              <a:rPr lang="pt-BR" sz="2000" dirty="0"/>
              <a:t>xin phối hợp DPT-VGB-Hib cần được bảo quản ở nhiệt độ +2</a:t>
            </a:r>
            <a:r>
              <a:rPr lang="pt-BR" sz="2000" baseline="30000" dirty="0"/>
              <a:t>o</a:t>
            </a:r>
            <a:r>
              <a:rPr lang="pt-BR" sz="2000" dirty="0"/>
              <a:t>C đến +8</a:t>
            </a:r>
            <a:r>
              <a:rPr lang="pt-BR" sz="2000" baseline="30000" dirty="0"/>
              <a:t>o</a:t>
            </a:r>
            <a:r>
              <a:rPr lang="pt-BR" sz="2000" dirty="0"/>
              <a:t>C. KHÔNG được làm đông băng vắc xin. </a:t>
            </a:r>
            <a:endParaRPr lang="en-US" sz="2000" dirty="0"/>
          </a:p>
          <a:p>
            <a:pPr marL="342900" indent="-342900" algn="just">
              <a:spcBef>
                <a:spcPts val="1200"/>
              </a:spcBef>
              <a:buFont typeface="Courier New" pitchFamily="49" charset="0"/>
              <a:buChar char="o"/>
            </a:pPr>
            <a:r>
              <a:rPr lang="pt-BR" sz="2000" dirty="0" smtClean="0"/>
              <a:t>Khi </a:t>
            </a:r>
            <a:r>
              <a:rPr lang="pt-BR" sz="2000" dirty="0"/>
              <a:t>vận chuyển vắc xin hoặc bảo quản vắc xin trong buổi tiêm chủng KHÔNG để vắc xin tiếp xúc trực tiếp với đá hoặc bình tích lạnh. Nếu nghi ngờ vắc xin bị đông băng thì cần làm nghiệm pháp </a:t>
            </a:r>
            <a:r>
              <a:rPr lang="pt-BR" sz="2000" dirty="0" smtClean="0"/>
              <a:t>lắc.</a:t>
            </a:r>
            <a:endParaRPr lang="en-US" sz="2000" dirty="0"/>
          </a:p>
          <a:p>
            <a:pPr marL="342900" indent="-342900" algn="just">
              <a:spcBef>
                <a:spcPts val="1200"/>
              </a:spcBef>
              <a:buFont typeface="Courier New" pitchFamily="49" charset="0"/>
              <a:buChar char="o"/>
            </a:pPr>
            <a:r>
              <a:rPr lang="pt-BR" sz="2000" dirty="0" smtClean="0"/>
              <a:t>Vắc </a:t>
            </a:r>
            <a:r>
              <a:rPr lang="pt-BR" sz="2000" dirty="0"/>
              <a:t>xin DPT-VGB-Hib có gắn chỉ thị nhiệt độ lọ vắc xin (VVM). Chỉ thị nhiệt độ lọ vắc xin giúp cho việc xác định xem vắc xin có bị mất hiệu lực khi tiếp xúc với nhiệt độ cao hay không. </a:t>
            </a:r>
            <a:endParaRPr lang="en-US" sz="2000" dirty="0"/>
          </a:p>
        </p:txBody>
      </p:sp>
      <p:sp>
        <p:nvSpPr>
          <p:cNvPr id="3" name="Rectangle 2"/>
          <p:cNvSpPr txBox="1">
            <a:spLocks noChangeArrowheads="1"/>
          </p:cNvSpPr>
          <p:nvPr/>
        </p:nvSpPr>
        <p:spPr>
          <a:xfrm>
            <a:off x="457200" y="490537"/>
            <a:ext cx="8534400" cy="523875"/>
          </a:xfrm>
          <a:prstGeom prst="rect">
            <a:avLst/>
          </a:prstGeom>
          <a:gradFill>
            <a:gsLst>
              <a:gs pos="0">
                <a:srgbClr val="FFFF00">
                  <a:tint val="66000"/>
                  <a:satMod val="160000"/>
                </a:srgbClr>
              </a:gs>
              <a:gs pos="50000">
                <a:srgbClr val="FFFF00">
                  <a:tint val="44500"/>
                  <a:satMod val="160000"/>
                </a:srgbClr>
              </a:gs>
              <a:gs pos="100000">
                <a:srgbClr val="FFFF00">
                  <a:tint val="23500"/>
                  <a:satMod val="160000"/>
                </a:srgbClr>
              </a:gs>
            </a:gsLst>
            <a:lin ang="16200000" scaled="1"/>
          </a:gradFill>
        </p:spPr>
        <p:txBody>
          <a:bodyPr vert="horz" anchor="ctr">
            <a:no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marL="609600" indent="-609600" algn="ctr">
              <a:buClr>
                <a:srgbClr val="0033CC"/>
              </a:buClr>
            </a:pPr>
            <a:r>
              <a:rPr lang="en-US" altLang="en-US" sz="3200" dirty="0" err="1" smtClean="0">
                <a:solidFill>
                  <a:srgbClr val="003399"/>
                </a:solidFill>
                <a:effectLst/>
                <a:latin typeface="Arial" pitchFamily="34" charset="0"/>
                <a:cs typeface="Arial" pitchFamily="34" charset="0"/>
              </a:rPr>
              <a:t>Bảo</a:t>
            </a:r>
            <a:r>
              <a:rPr lang="en-US" altLang="en-US" sz="3200" dirty="0" smtClean="0">
                <a:solidFill>
                  <a:srgbClr val="003399"/>
                </a:solidFill>
                <a:effectLst/>
                <a:latin typeface="Arial" pitchFamily="34" charset="0"/>
                <a:cs typeface="Arial" pitchFamily="34" charset="0"/>
              </a:rPr>
              <a:t> </a:t>
            </a:r>
            <a:r>
              <a:rPr lang="en-US" altLang="en-US" sz="3200" dirty="0" err="1" smtClean="0">
                <a:solidFill>
                  <a:srgbClr val="003399"/>
                </a:solidFill>
                <a:effectLst/>
                <a:latin typeface="Arial" pitchFamily="34" charset="0"/>
                <a:cs typeface="Arial" pitchFamily="34" charset="0"/>
              </a:rPr>
              <a:t>quản</a:t>
            </a:r>
            <a:r>
              <a:rPr lang="en-US" altLang="en-US" sz="3200" dirty="0" smtClean="0">
                <a:solidFill>
                  <a:srgbClr val="003399"/>
                </a:solidFill>
                <a:effectLst/>
                <a:latin typeface="Arial" pitchFamily="34" charset="0"/>
                <a:cs typeface="Arial" pitchFamily="34" charset="0"/>
              </a:rPr>
              <a:t> </a:t>
            </a:r>
            <a:r>
              <a:rPr lang="en-US" altLang="en-US" sz="3200" dirty="0" err="1" smtClean="0">
                <a:solidFill>
                  <a:srgbClr val="003399"/>
                </a:solidFill>
                <a:effectLst/>
                <a:latin typeface="Arial" pitchFamily="34" charset="0"/>
                <a:cs typeface="Arial" pitchFamily="34" charset="0"/>
              </a:rPr>
              <a:t>vắc</a:t>
            </a:r>
            <a:r>
              <a:rPr lang="en-US" altLang="en-US" sz="3200" dirty="0" smtClean="0">
                <a:solidFill>
                  <a:srgbClr val="003399"/>
                </a:solidFill>
                <a:effectLst/>
                <a:latin typeface="Arial" pitchFamily="34" charset="0"/>
                <a:cs typeface="Arial" pitchFamily="34" charset="0"/>
              </a:rPr>
              <a:t> </a:t>
            </a:r>
            <a:r>
              <a:rPr lang="en-US" altLang="en-US" sz="3200" dirty="0" err="1" smtClean="0">
                <a:solidFill>
                  <a:srgbClr val="003399"/>
                </a:solidFill>
                <a:effectLst/>
                <a:latin typeface="Arial" pitchFamily="34" charset="0"/>
                <a:cs typeface="Arial" pitchFamily="34" charset="0"/>
              </a:rPr>
              <a:t>xin</a:t>
            </a:r>
            <a:endParaRPr lang="en-US" altLang="en-US" sz="3200" dirty="0" smtClean="0">
              <a:solidFill>
                <a:srgbClr val="003399"/>
              </a:solidFill>
              <a:effectLst/>
              <a:latin typeface="Arial" pitchFamily="34" charset="0"/>
              <a:cs typeface="Arial" pitchFamily="34" charset="0"/>
            </a:endParaRPr>
          </a:p>
        </p:txBody>
      </p:sp>
    </p:spTree>
    <p:extLst>
      <p:ext uri="{BB962C8B-B14F-4D97-AF65-F5344CB8AC3E}">
        <p14:creationId xmlns:p14="http://schemas.microsoft.com/office/powerpoint/2010/main" val="28402846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1" y="1440712"/>
            <a:ext cx="6934200" cy="4572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txBox="1">
            <a:spLocks noChangeArrowheads="1"/>
          </p:cNvSpPr>
          <p:nvPr/>
        </p:nvSpPr>
        <p:spPr bwMode="auto">
          <a:xfrm>
            <a:off x="228600" y="514373"/>
            <a:ext cx="8915400" cy="584775"/>
          </a:xfrm>
          <a:prstGeom prst="rect">
            <a:avLst/>
          </a:prstGeom>
          <a:gradFill>
            <a:gsLst>
              <a:gs pos="0">
                <a:srgbClr val="FFFF00">
                  <a:tint val="66000"/>
                  <a:satMod val="160000"/>
                </a:srgbClr>
              </a:gs>
              <a:gs pos="50000">
                <a:srgbClr val="FFFF00">
                  <a:tint val="44500"/>
                  <a:satMod val="160000"/>
                </a:srgbClr>
              </a:gs>
              <a:gs pos="100000">
                <a:srgbClr val="FFFF00">
                  <a:tint val="23500"/>
                  <a:satMod val="160000"/>
                </a:srgbClr>
              </a:gs>
            </a:gsLst>
            <a:lin ang="16200000" scaled="1"/>
          </a:gradFill>
          <a:ln>
            <a:noFill/>
          </a:ln>
        </p:spPr>
        <p:txBody>
          <a:bodyPr wrap="square" anchor="b">
            <a:spAutoFit/>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1143000" indent="-228600">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algn="ctr" eaLnBrk="1" hangingPunct="1"/>
            <a:r>
              <a:rPr lang="en-US" altLang="en-US" sz="3200" b="1" dirty="0" err="1" smtClean="0">
                <a:solidFill>
                  <a:srgbClr val="002060"/>
                </a:solidFill>
                <a:latin typeface="Arial" charset="0"/>
              </a:rPr>
              <a:t>Cách</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đọc</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chỉ</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thị</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nhiệt</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độ</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lọ</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vắc</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xin</a:t>
            </a:r>
            <a:r>
              <a:rPr lang="en-US" altLang="en-US" sz="3200" b="1" dirty="0" smtClean="0">
                <a:solidFill>
                  <a:srgbClr val="002060"/>
                </a:solidFill>
                <a:latin typeface="Arial" charset="0"/>
              </a:rPr>
              <a:t> VVM</a:t>
            </a:r>
            <a:endParaRPr lang="en-US" altLang="en-US" sz="3200" b="1" dirty="0">
              <a:solidFill>
                <a:srgbClr val="002060"/>
              </a:solidFill>
              <a:latin typeface="Arial" charset="0"/>
            </a:endParaRPr>
          </a:p>
        </p:txBody>
      </p:sp>
    </p:spTree>
    <p:extLst>
      <p:ext uri="{BB962C8B-B14F-4D97-AF65-F5344CB8AC3E}">
        <p14:creationId xmlns:p14="http://schemas.microsoft.com/office/powerpoint/2010/main" val="13483394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idx="4294967295"/>
          </p:nvPr>
        </p:nvSpPr>
        <p:spPr>
          <a:xfrm>
            <a:off x="381000" y="1524000"/>
            <a:ext cx="8458200" cy="4114800"/>
          </a:xfrm>
        </p:spPr>
        <p:txBody>
          <a:bodyPr>
            <a:normAutofit/>
          </a:bodyPr>
          <a:lstStyle/>
          <a:p>
            <a:pPr algn="just"/>
            <a:r>
              <a:rPr lang="en-US" sz="2400" dirty="0" err="1" smtClean="0">
                <a:latin typeface="Arial" pitchFamily="34" charset="0"/>
                <a:cs typeface="Arial" pitchFamily="34" charset="0"/>
              </a:rPr>
              <a:t>Vắc</a:t>
            </a:r>
            <a:r>
              <a:rPr lang="en-US" sz="2400" dirty="0" smtClean="0">
                <a:latin typeface="Arial" pitchFamily="34" charset="0"/>
                <a:cs typeface="Arial" pitchFamily="34" charset="0"/>
              </a:rPr>
              <a:t> </a:t>
            </a:r>
            <a:r>
              <a:rPr lang="en-US" sz="2400" dirty="0" err="1">
                <a:latin typeface="Arial" pitchFamily="34" charset="0"/>
                <a:cs typeface="Arial" pitchFamily="34" charset="0"/>
              </a:rPr>
              <a:t>xin</a:t>
            </a:r>
            <a:r>
              <a:rPr lang="en-US" sz="2400" dirty="0">
                <a:latin typeface="Arial" pitchFamily="34" charset="0"/>
                <a:cs typeface="Arial" pitchFamily="34" charset="0"/>
              </a:rPr>
              <a:t> </a:t>
            </a:r>
            <a:r>
              <a:rPr lang="en-US" sz="2400" dirty="0" err="1">
                <a:latin typeface="Arial" pitchFamily="34" charset="0"/>
                <a:cs typeface="Arial" pitchFamily="34" charset="0"/>
              </a:rPr>
              <a:t>phối</a:t>
            </a:r>
            <a:r>
              <a:rPr lang="en-US" sz="2400" dirty="0">
                <a:latin typeface="Arial" pitchFamily="34" charset="0"/>
                <a:cs typeface="Arial" pitchFamily="34" charset="0"/>
              </a:rPr>
              <a:t> </a:t>
            </a:r>
            <a:r>
              <a:rPr lang="en-US" sz="2400" dirty="0" err="1">
                <a:latin typeface="Arial" pitchFamily="34" charset="0"/>
                <a:cs typeface="Arial" pitchFamily="34" charset="0"/>
              </a:rPr>
              <a:t>hợp</a:t>
            </a:r>
            <a:r>
              <a:rPr lang="en-US" sz="2400" dirty="0">
                <a:latin typeface="Arial" pitchFamily="34" charset="0"/>
                <a:cs typeface="Arial" pitchFamily="34" charset="0"/>
              </a:rPr>
              <a:t> DPT-VGB-</a:t>
            </a:r>
            <a:r>
              <a:rPr lang="en-US" sz="2400" dirty="0" err="1">
                <a:latin typeface="Arial" pitchFamily="34" charset="0"/>
                <a:cs typeface="Arial" pitchFamily="34" charset="0"/>
              </a:rPr>
              <a:t>Hib</a:t>
            </a:r>
            <a:r>
              <a:rPr lang="en-US" sz="2400" dirty="0">
                <a:latin typeface="Arial" pitchFamily="34" charset="0"/>
                <a:cs typeface="Arial" pitchFamily="34" charset="0"/>
              </a:rPr>
              <a:t> (SII) </a:t>
            </a:r>
            <a:r>
              <a:rPr lang="en-US" sz="2400" dirty="0" err="1">
                <a:latin typeface="Arial" pitchFamily="34" charset="0"/>
                <a:cs typeface="Arial" pitchFamily="34" charset="0"/>
              </a:rPr>
              <a:t>được</a:t>
            </a:r>
            <a:r>
              <a:rPr lang="en-US" sz="2400" dirty="0">
                <a:latin typeface="Arial" pitchFamily="34" charset="0"/>
                <a:cs typeface="Arial" pitchFamily="34" charset="0"/>
              </a:rPr>
              <a:t> </a:t>
            </a:r>
            <a:r>
              <a:rPr lang="en-US" sz="2400" dirty="0" err="1">
                <a:latin typeface="Arial" pitchFamily="34" charset="0"/>
                <a:cs typeface="Arial" pitchFamily="34" charset="0"/>
              </a:rPr>
              <a:t>tiêm</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tre</a:t>
            </a:r>
            <a:r>
              <a:rPr lang="en-US" sz="2400" dirty="0">
                <a:latin typeface="Arial" pitchFamily="34" charset="0"/>
                <a:cs typeface="Arial" pitchFamily="34" charset="0"/>
              </a:rPr>
              <a:t>̉ </a:t>
            </a:r>
            <a:r>
              <a:rPr lang="en-US" sz="2400" dirty="0" err="1">
                <a:latin typeface="Arial" pitchFamily="34" charset="0"/>
                <a:cs typeface="Arial" pitchFamily="34" charset="0"/>
              </a:rPr>
              <a:t>dưới</a:t>
            </a:r>
            <a:r>
              <a:rPr lang="en-US" sz="2400" dirty="0">
                <a:latin typeface="Arial" pitchFamily="34" charset="0"/>
                <a:cs typeface="Arial" pitchFamily="34" charset="0"/>
              </a:rPr>
              <a:t> 1 </a:t>
            </a:r>
            <a:r>
              <a:rPr lang="en-US" sz="2400" dirty="0" err="1">
                <a:latin typeface="Arial" pitchFamily="34" charset="0"/>
                <a:cs typeface="Arial" pitchFamily="34" charset="0"/>
              </a:rPr>
              <a:t>tuổi</a:t>
            </a:r>
            <a:r>
              <a:rPr lang="en-US" sz="2400" dirty="0">
                <a:latin typeface="Arial" pitchFamily="34" charset="0"/>
                <a:cs typeface="Arial" pitchFamily="34" charset="0"/>
              </a:rPr>
              <a:t> </a:t>
            </a:r>
            <a:r>
              <a:rPr lang="en-US" sz="2400" dirty="0" err="1">
                <a:latin typeface="Arial" pitchFamily="34" charset="0"/>
                <a:cs typeface="Arial" pitchFamily="34" charset="0"/>
              </a:rPr>
              <a:t>vào</a:t>
            </a:r>
            <a:r>
              <a:rPr lang="en-US" sz="2400" dirty="0">
                <a:latin typeface="Arial" pitchFamily="34" charset="0"/>
                <a:cs typeface="Arial" pitchFamily="34" charset="0"/>
              </a:rPr>
              <a:t> </a:t>
            </a:r>
            <a:r>
              <a:rPr lang="en-US" sz="2400" dirty="0" err="1">
                <a:latin typeface="Arial" pitchFamily="34" charset="0"/>
                <a:cs typeface="Arial" pitchFamily="34" charset="0"/>
              </a:rPr>
              <a:t>lúc</a:t>
            </a:r>
            <a:r>
              <a:rPr lang="en-US" sz="2400" dirty="0">
                <a:latin typeface="Arial" pitchFamily="34" charset="0"/>
                <a:cs typeface="Arial" pitchFamily="34" charset="0"/>
              </a:rPr>
              <a:t> 2, 3 </a:t>
            </a:r>
            <a:r>
              <a:rPr lang="en-US" sz="2400" dirty="0" err="1">
                <a:latin typeface="Arial" pitchFamily="34" charset="0"/>
                <a:cs typeface="Arial" pitchFamily="34" charset="0"/>
              </a:rPr>
              <a:t>va</a:t>
            </a:r>
            <a:r>
              <a:rPr lang="en-US" sz="2400" dirty="0">
                <a:latin typeface="Arial" pitchFamily="34" charset="0"/>
                <a:cs typeface="Arial" pitchFamily="34" charset="0"/>
              </a:rPr>
              <a:t>̀ 4 </a:t>
            </a:r>
            <a:r>
              <a:rPr lang="en-US" sz="2400" dirty="0" err="1">
                <a:latin typeface="Arial" pitchFamily="34" charset="0"/>
                <a:cs typeface="Arial" pitchFamily="34" charset="0"/>
              </a:rPr>
              <a:t>tháng</a:t>
            </a:r>
            <a:r>
              <a:rPr lang="en-US" sz="2400" dirty="0">
                <a:latin typeface="Arial" pitchFamily="34" charset="0"/>
                <a:cs typeface="Arial" pitchFamily="34" charset="0"/>
              </a:rPr>
              <a:t> </a:t>
            </a:r>
            <a:r>
              <a:rPr lang="en-US" sz="2400" dirty="0" err="1">
                <a:latin typeface="Arial" pitchFamily="34" charset="0"/>
                <a:cs typeface="Arial" pitchFamily="34" charset="0"/>
              </a:rPr>
              <a:t>tuổi</a:t>
            </a:r>
            <a:r>
              <a:rPr lang="en-US" sz="2400" dirty="0">
                <a:latin typeface="Arial" pitchFamily="34" charset="0"/>
                <a:cs typeface="Arial" pitchFamily="34" charset="0"/>
              </a:rPr>
              <a:t>. </a:t>
            </a:r>
            <a:r>
              <a:rPr lang="en-US" sz="2400" dirty="0" err="1">
                <a:latin typeface="Arial" pitchFamily="34" charset="0"/>
                <a:cs typeface="Arial" pitchFamily="34" charset="0"/>
              </a:rPr>
              <a:t>Không</a:t>
            </a:r>
            <a:r>
              <a:rPr lang="en-US" sz="2400" dirty="0">
                <a:latin typeface="Arial" pitchFamily="34" charset="0"/>
                <a:cs typeface="Arial" pitchFamily="34" charset="0"/>
              </a:rPr>
              <a:t> </a:t>
            </a:r>
            <a:r>
              <a:rPr lang="en-US" sz="2400" dirty="0" err="1">
                <a:latin typeface="Arial" pitchFamily="34" charset="0"/>
                <a:cs typeface="Arial" pitchFamily="34" charset="0"/>
              </a:rPr>
              <a:t>sử</a:t>
            </a:r>
            <a:r>
              <a:rPr lang="en-US" sz="2400" dirty="0">
                <a:latin typeface="Arial" pitchFamily="34" charset="0"/>
                <a:cs typeface="Arial" pitchFamily="34" charset="0"/>
              </a:rPr>
              <a:t> </a:t>
            </a:r>
            <a:r>
              <a:rPr lang="en-US" sz="2400" dirty="0" err="1">
                <a:latin typeface="Arial" pitchFamily="34" charset="0"/>
                <a:cs typeface="Arial" pitchFamily="34" charset="0"/>
              </a:rPr>
              <a:t>dụng</a:t>
            </a:r>
            <a:r>
              <a:rPr lang="en-US" sz="2400" dirty="0">
                <a:latin typeface="Arial" pitchFamily="34" charset="0"/>
                <a:cs typeface="Arial" pitchFamily="34" charset="0"/>
              </a:rPr>
              <a:t> </a:t>
            </a:r>
            <a:r>
              <a:rPr lang="en-US" sz="2400" dirty="0" err="1">
                <a:latin typeface="Arial" pitchFamily="34" charset="0"/>
                <a:cs typeface="Arial" pitchFamily="34" charset="0"/>
              </a:rPr>
              <a:t>vắc</a:t>
            </a:r>
            <a:r>
              <a:rPr lang="en-US" sz="2400" dirty="0">
                <a:latin typeface="Arial" pitchFamily="34" charset="0"/>
                <a:cs typeface="Arial" pitchFamily="34" charset="0"/>
              </a:rPr>
              <a:t> </a:t>
            </a:r>
            <a:r>
              <a:rPr lang="en-US" sz="2400" dirty="0" err="1">
                <a:latin typeface="Arial" pitchFamily="34" charset="0"/>
                <a:cs typeface="Arial" pitchFamily="34" charset="0"/>
              </a:rPr>
              <a:t>xin</a:t>
            </a:r>
            <a:r>
              <a:rPr lang="en-US" sz="2400" dirty="0">
                <a:latin typeface="Arial" pitchFamily="34" charset="0"/>
                <a:cs typeface="Arial" pitchFamily="34" charset="0"/>
              </a:rPr>
              <a:t> </a:t>
            </a:r>
            <a:r>
              <a:rPr lang="en-US" sz="2400" dirty="0" err="1">
                <a:latin typeface="Arial" pitchFamily="34" charset="0"/>
                <a:cs typeface="Arial" pitchFamily="34" charset="0"/>
              </a:rPr>
              <a:t>này</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sơ</a:t>
            </a:r>
            <a:r>
              <a:rPr lang="en-US" sz="2400" dirty="0">
                <a:latin typeface="Arial" pitchFamily="34" charset="0"/>
                <a:cs typeface="Arial" pitchFamily="34" charset="0"/>
              </a:rPr>
              <a:t> </a:t>
            </a:r>
            <a:r>
              <a:rPr lang="en-US" sz="2400" dirty="0" err="1">
                <a:latin typeface="Arial" pitchFamily="34" charset="0"/>
                <a:cs typeface="Arial" pitchFamily="34" charset="0"/>
              </a:rPr>
              <a:t>sinh</a:t>
            </a:r>
            <a:r>
              <a:rPr lang="en-US" sz="2400" dirty="0" smtClean="0">
                <a:latin typeface="Arial" pitchFamily="34" charset="0"/>
                <a:cs typeface="Arial" pitchFamily="34" charset="0"/>
              </a:rPr>
              <a:t>.</a:t>
            </a:r>
          </a:p>
          <a:p>
            <a:pPr marL="109728" indent="0" algn="just">
              <a:buNone/>
            </a:pPr>
            <a:endParaRPr lang="en-US" sz="2400" dirty="0">
              <a:latin typeface="Arial" pitchFamily="34" charset="0"/>
              <a:cs typeface="Arial" pitchFamily="34" charset="0"/>
            </a:endParaRPr>
          </a:p>
          <a:p>
            <a:pPr algn="just"/>
            <a:r>
              <a:rPr lang="en-US" sz="2400" dirty="0" err="1">
                <a:latin typeface="Arial" pitchFamily="34" charset="0"/>
                <a:cs typeface="Arial" pitchFamily="34" charset="0"/>
              </a:rPr>
              <a:t>Lịch</a:t>
            </a:r>
            <a:r>
              <a:rPr lang="en-US" sz="2400" dirty="0">
                <a:latin typeface="Arial" pitchFamily="34" charset="0"/>
                <a:cs typeface="Arial" pitchFamily="34" charset="0"/>
              </a:rPr>
              <a:t> </a:t>
            </a:r>
            <a:r>
              <a:rPr lang="en-US" sz="2400" dirty="0" err="1">
                <a:latin typeface="Arial" pitchFamily="34" charset="0"/>
                <a:cs typeface="Arial" pitchFamily="34" charset="0"/>
              </a:rPr>
              <a:t>tiêm</a:t>
            </a:r>
            <a:r>
              <a:rPr lang="en-US" sz="2400" dirty="0">
                <a:latin typeface="Arial" pitchFamily="34" charset="0"/>
                <a:cs typeface="Arial" pitchFamily="34" charset="0"/>
              </a:rPr>
              <a:t> </a:t>
            </a:r>
            <a:r>
              <a:rPr lang="en-US" sz="2400" dirty="0" err="1">
                <a:latin typeface="Arial" pitchFamily="34" charset="0"/>
                <a:cs typeface="Arial" pitchFamily="34" charset="0"/>
              </a:rPr>
              <a:t>này</a:t>
            </a:r>
            <a:r>
              <a:rPr lang="en-US" sz="2400" dirty="0">
                <a:latin typeface="Arial" pitchFamily="34" charset="0"/>
                <a:cs typeface="Arial" pitchFamily="34" charset="0"/>
              </a:rPr>
              <a:t> </a:t>
            </a:r>
            <a:r>
              <a:rPr lang="en-US" sz="2400" dirty="0" err="1">
                <a:latin typeface="Arial" pitchFamily="34" charset="0"/>
                <a:cs typeface="Arial" pitchFamily="34" charset="0"/>
              </a:rPr>
              <a:t>tương</a:t>
            </a:r>
            <a:r>
              <a:rPr lang="en-US" sz="2400" dirty="0">
                <a:latin typeface="Arial" pitchFamily="34" charset="0"/>
                <a:cs typeface="Arial" pitchFamily="34" charset="0"/>
              </a:rPr>
              <a:t> </a:t>
            </a:r>
            <a:r>
              <a:rPr lang="en-US" sz="2400" dirty="0" err="1">
                <a:latin typeface="Arial" pitchFamily="34" charset="0"/>
                <a:cs typeface="Arial" pitchFamily="34" charset="0"/>
              </a:rPr>
              <a:t>tư</a:t>
            </a:r>
            <a:r>
              <a:rPr lang="en-US" sz="2400" dirty="0">
                <a:latin typeface="Arial" pitchFamily="34" charset="0"/>
                <a:cs typeface="Arial" pitchFamily="34" charset="0"/>
              </a:rPr>
              <a:t>̣ </a:t>
            </a:r>
            <a:r>
              <a:rPr lang="en-US" sz="2400" dirty="0" err="1">
                <a:latin typeface="Arial" pitchFamily="34" charset="0"/>
                <a:cs typeface="Arial" pitchFamily="34" charset="0"/>
              </a:rPr>
              <a:t>lịch</a:t>
            </a:r>
            <a:r>
              <a:rPr lang="en-US" sz="2400" dirty="0">
                <a:latin typeface="Arial" pitchFamily="34" charset="0"/>
                <a:cs typeface="Arial" pitchFamily="34" charset="0"/>
              </a:rPr>
              <a:t> </a:t>
            </a:r>
            <a:r>
              <a:rPr lang="en-US" sz="2400" dirty="0" err="1">
                <a:latin typeface="Arial" pitchFamily="34" charset="0"/>
                <a:cs typeface="Arial" pitchFamily="34" charset="0"/>
              </a:rPr>
              <a:t>tiêm</a:t>
            </a:r>
            <a:r>
              <a:rPr lang="en-US" sz="2400" dirty="0">
                <a:latin typeface="Arial" pitchFamily="34" charset="0"/>
                <a:cs typeface="Arial" pitchFamily="34" charset="0"/>
              </a:rPr>
              <a:t> </a:t>
            </a:r>
            <a:r>
              <a:rPr lang="en-US" sz="2400" dirty="0" err="1">
                <a:latin typeface="Arial" pitchFamily="34" charset="0"/>
                <a:cs typeface="Arial" pitchFamily="34" charset="0"/>
              </a:rPr>
              <a:t>vắc</a:t>
            </a:r>
            <a:r>
              <a:rPr lang="en-US" sz="2400" dirty="0">
                <a:latin typeface="Arial" pitchFamily="34" charset="0"/>
                <a:cs typeface="Arial" pitchFamily="34" charset="0"/>
              </a:rPr>
              <a:t> </a:t>
            </a:r>
            <a:r>
              <a:rPr lang="en-US" sz="2400" dirty="0" err="1">
                <a:latin typeface="Arial" pitchFamily="34" charset="0"/>
                <a:cs typeface="Arial" pitchFamily="34" charset="0"/>
              </a:rPr>
              <a:t>xin</a:t>
            </a:r>
            <a:r>
              <a:rPr lang="en-US" sz="2400" dirty="0">
                <a:latin typeface="Arial" pitchFamily="34" charset="0"/>
                <a:cs typeface="Arial" pitchFamily="34" charset="0"/>
              </a:rPr>
              <a:t> </a:t>
            </a:r>
            <a:r>
              <a:rPr lang="en-US" sz="2400" dirty="0" err="1">
                <a:latin typeface="Arial" pitchFamily="34" charset="0"/>
                <a:cs typeface="Arial" pitchFamily="34" charset="0"/>
              </a:rPr>
              <a:t>Quinvaxem</a:t>
            </a:r>
            <a:r>
              <a:rPr lang="en-US" sz="2400" dirty="0">
                <a:latin typeface="Arial" pitchFamily="34" charset="0"/>
                <a:cs typeface="Arial" pitchFamily="34" charset="0"/>
              </a:rPr>
              <a:t>, </a:t>
            </a:r>
            <a:r>
              <a:rPr lang="en-US" sz="2400" dirty="0" err="1">
                <a:latin typeface="Arial" pitchFamily="34" charset="0"/>
                <a:cs typeface="Arial" pitchFamily="34" charset="0"/>
              </a:rPr>
              <a:t>ComBE</a:t>
            </a:r>
            <a:r>
              <a:rPr lang="en-US" sz="2400" dirty="0">
                <a:latin typeface="Arial" pitchFamily="34" charset="0"/>
                <a:cs typeface="Arial" pitchFamily="34" charset="0"/>
              </a:rPr>
              <a:t> Five </a:t>
            </a:r>
            <a:r>
              <a:rPr lang="en-US" sz="2400" dirty="0" err="1">
                <a:latin typeface="Arial" pitchFamily="34" charset="0"/>
                <a:cs typeface="Arial" pitchFamily="34" charset="0"/>
              </a:rPr>
              <a:t>trước</a:t>
            </a:r>
            <a:r>
              <a:rPr lang="en-US" sz="2400" dirty="0">
                <a:latin typeface="Arial" pitchFamily="34" charset="0"/>
                <a:cs typeface="Arial" pitchFamily="34" charset="0"/>
              </a:rPr>
              <a:t> </a:t>
            </a:r>
            <a:r>
              <a:rPr lang="en-US" sz="2400" dirty="0" err="1">
                <a:latin typeface="Arial" pitchFamily="34" charset="0"/>
                <a:cs typeface="Arial" pitchFamily="34" charset="0"/>
              </a:rPr>
              <a:t>đây</a:t>
            </a:r>
            <a:r>
              <a:rPr lang="en-US" sz="2400" dirty="0">
                <a:latin typeface="Arial" pitchFamily="34" charset="0"/>
                <a:cs typeface="Arial" pitchFamily="34" charset="0"/>
              </a:rPr>
              <a:t>. </a:t>
            </a:r>
            <a:r>
              <a:rPr lang="en-US" sz="2400" dirty="0" err="1">
                <a:latin typeface="Arial" pitchFamily="34" charset="0"/>
                <a:cs typeface="Arial" pitchFamily="34" charset="0"/>
              </a:rPr>
              <a:t>Nếu</a:t>
            </a:r>
            <a:r>
              <a:rPr lang="en-US" sz="2400" dirty="0">
                <a:latin typeface="Arial" pitchFamily="34" charset="0"/>
                <a:cs typeface="Arial" pitchFamily="34" charset="0"/>
              </a:rPr>
              <a:t> </a:t>
            </a:r>
            <a:r>
              <a:rPr lang="en-US" sz="2400" dirty="0" err="1">
                <a:latin typeface="Arial" pitchFamily="34" charset="0"/>
                <a:cs typeface="Arial" pitchFamily="34" charset="0"/>
              </a:rPr>
              <a:t>liều</a:t>
            </a:r>
            <a:r>
              <a:rPr lang="en-US" sz="2400" dirty="0">
                <a:latin typeface="Arial" pitchFamily="34" charset="0"/>
                <a:cs typeface="Arial" pitchFamily="34" charset="0"/>
              </a:rPr>
              <a:t> </a:t>
            </a:r>
            <a:r>
              <a:rPr lang="en-US" sz="2400" dirty="0" err="1">
                <a:latin typeface="Arial" pitchFamily="34" charset="0"/>
                <a:cs typeface="Arial" pitchFamily="34" charset="0"/>
              </a:rPr>
              <a:t>vắc</a:t>
            </a:r>
            <a:r>
              <a:rPr lang="en-US" sz="2400" dirty="0">
                <a:latin typeface="Arial" pitchFamily="34" charset="0"/>
                <a:cs typeface="Arial" pitchFamily="34" charset="0"/>
              </a:rPr>
              <a:t> </a:t>
            </a:r>
            <a:r>
              <a:rPr lang="en-US" sz="2400" dirty="0" err="1">
                <a:latin typeface="Arial" pitchFamily="34" charset="0"/>
                <a:cs typeface="Arial" pitchFamily="34" charset="0"/>
              </a:rPr>
              <a:t>xin</a:t>
            </a:r>
            <a:r>
              <a:rPr lang="en-US" sz="2400" dirty="0">
                <a:latin typeface="Arial" pitchFamily="34" charset="0"/>
                <a:cs typeface="Arial" pitchFamily="34" charset="0"/>
              </a:rPr>
              <a:t> </a:t>
            </a:r>
            <a:r>
              <a:rPr lang="en-US" sz="2400" dirty="0" err="1">
                <a:latin typeface="Arial" pitchFamily="34" charset="0"/>
                <a:cs typeface="Arial" pitchFamily="34" charset="0"/>
              </a:rPr>
              <a:t>nào</a:t>
            </a:r>
            <a:r>
              <a:rPr lang="en-US" sz="2400" dirty="0">
                <a:latin typeface="Arial" pitchFamily="34" charset="0"/>
                <a:cs typeface="Arial" pitchFamily="34" charset="0"/>
              </a:rPr>
              <a:t> bị </a:t>
            </a:r>
            <a:r>
              <a:rPr lang="en-US" sz="2400" dirty="0" err="1">
                <a:latin typeface="Arial" pitchFamily="34" charset="0"/>
                <a:cs typeface="Arial" pitchFamily="34" charset="0"/>
              </a:rPr>
              <a:t>bo</a:t>
            </a:r>
            <a:r>
              <a:rPr lang="en-US" sz="2400" dirty="0">
                <a:latin typeface="Arial" pitchFamily="34" charset="0"/>
                <a:cs typeface="Arial" pitchFamily="34" charset="0"/>
              </a:rPr>
              <a:t>̉ </a:t>
            </a:r>
            <a:r>
              <a:rPr lang="en-US" sz="2400" dirty="0" err="1">
                <a:latin typeface="Arial" pitchFamily="34" charset="0"/>
                <a:cs typeface="Arial" pitchFamily="34" charset="0"/>
              </a:rPr>
              <a:t>lơ</a:t>
            </a:r>
            <a:r>
              <a:rPr lang="en-US" sz="2400" dirty="0">
                <a:latin typeface="Arial" pitchFamily="34" charset="0"/>
                <a:cs typeface="Arial" pitchFamily="34" charset="0"/>
              </a:rPr>
              <a:t>̃ </a:t>
            </a:r>
            <a:r>
              <a:rPr lang="en-US" sz="2400" dirty="0" err="1">
                <a:latin typeface="Arial" pitchFamily="34" charset="0"/>
                <a:cs typeface="Arial" pitchFamily="34" charset="0"/>
              </a:rPr>
              <a:t>hoặc</a:t>
            </a:r>
            <a:r>
              <a:rPr lang="en-US" sz="2400" dirty="0">
                <a:latin typeface="Arial" pitchFamily="34" charset="0"/>
                <a:cs typeface="Arial" pitchFamily="34" charset="0"/>
              </a:rPr>
              <a:t> </a:t>
            </a:r>
            <a:r>
              <a:rPr lang="en-US" sz="2400" dirty="0" err="1">
                <a:latin typeface="Arial" pitchFamily="34" charset="0"/>
                <a:cs typeface="Arial" pitchFamily="34" charset="0"/>
              </a:rPr>
              <a:t>tiêm</a:t>
            </a:r>
            <a:r>
              <a:rPr lang="en-US" sz="2400" dirty="0">
                <a:latin typeface="Arial" pitchFamily="34" charset="0"/>
                <a:cs typeface="Arial" pitchFamily="34" charset="0"/>
              </a:rPr>
              <a:t> </a:t>
            </a:r>
            <a:r>
              <a:rPr lang="en-US" sz="2400" dirty="0" err="1">
                <a:latin typeface="Arial" pitchFamily="34" charset="0"/>
                <a:cs typeface="Arial" pitchFamily="34" charset="0"/>
              </a:rPr>
              <a:t>muộn</a:t>
            </a:r>
            <a:r>
              <a:rPr lang="en-US" sz="2400" dirty="0">
                <a:latin typeface="Arial" pitchFamily="34" charset="0"/>
                <a:cs typeface="Arial" pitchFamily="34" charset="0"/>
              </a:rPr>
              <a:t> </a:t>
            </a:r>
            <a:r>
              <a:rPr lang="en-US" sz="2400" dirty="0" err="1">
                <a:latin typeface="Arial" pitchFamily="34" charset="0"/>
                <a:cs typeface="Arial" pitchFamily="34" charset="0"/>
              </a:rPr>
              <a:t>thi</a:t>
            </a:r>
            <a:r>
              <a:rPr lang="en-US" sz="2400" dirty="0">
                <a:latin typeface="Arial" pitchFamily="34" charset="0"/>
                <a:cs typeface="Arial" pitchFamily="34" charset="0"/>
              </a:rPr>
              <a:t>̀ </a:t>
            </a:r>
            <a:r>
              <a:rPr lang="en-US" sz="2400" dirty="0" err="1">
                <a:latin typeface="Arial" pitchFamily="34" charset="0"/>
                <a:cs typeface="Arial" pitchFamily="34" charset="0"/>
              </a:rPr>
              <a:t>cần</a:t>
            </a:r>
            <a:r>
              <a:rPr lang="en-US" sz="2400" dirty="0">
                <a:latin typeface="Arial" pitchFamily="34" charset="0"/>
                <a:cs typeface="Arial" pitchFamily="34" charset="0"/>
              </a:rPr>
              <a:t> </a:t>
            </a:r>
            <a:r>
              <a:rPr lang="en-US" sz="2400" dirty="0" err="1">
                <a:latin typeface="Arial" pitchFamily="34" charset="0"/>
                <a:cs typeface="Arial" pitchFamily="34" charset="0"/>
              </a:rPr>
              <a:t>tiêm</a:t>
            </a:r>
            <a:r>
              <a:rPr lang="en-US" sz="2400" dirty="0">
                <a:latin typeface="Arial" pitchFamily="34" charset="0"/>
                <a:cs typeface="Arial" pitchFamily="34" charset="0"/>
              </a:rPr>
              <a:t> </a:t>
            </a:r>
            <a:r>
              <a:rPr lang="en-US" sz="2400" dirty="0" err="1">
                <a:latin typeface="Arial" pitchFamily="34" charset="0"/>
                <a:cs typeface="Arial" pitchFamily="34" charset="0"/>
              </a:rPr>
              <a:t>càng</a:t>
            </a:r>
            <a:r>
              <a:rPr lang="en-US" sz="2400" dirty="0">
                <a:latin typeface="Arial" pitchFamily="34" charset="0"/>
                <a:cs typeface="Arial" pitchFamily="34" charset="0"/>
              </a:rPr>
              <a:t> </a:t>
            </a:r>
            <a:r>
              <a:rPr lang="en-US" sz="2400" dirty="0" err="1">
                <a:latin typeface="Arial" pitchFamily="34" charset="0"/>
                <a:cs typeface="Arial" pitchFamily="34" charset="0"/>
              </a:rPr>
              <a:t>sớm</a:t>
            </a:r>
            <a:r>
              <a:rPr lang="en-US" sz="2400" dirty="0">
                <a:latin typeface="Arial" pitchFamily="34" charset="0"/>
                <a:cs typeface="Arial" pitchFamily="34" charset="0"/>
              </a:rPr>
              <a:t> </a:t>
            </a:r>
            <a:r>
              <a:rPr lang="en-US" sz="2400" dirty="0" err="1">
                <a:latin typeface="Arial" pitchFamily="34" charset="0"/>
                <a:cs typeface="Arial" pitchFamily="34" charset="0"/>
              </a:rPr>
              <a:t>càng</a:t>
            </a:r>
            <a:r>
              <a:rPr lang="en-US" sz="2400" dirty="0">
                <a:latin typeface="Arial" pitchFamily="34" charset="0"/>
                <a:cs typeface="Arial" pitchFamily="34" charset="0"/>
              </a:rPr>
              <a:t> </a:t>
            </a:r>
            <a:r>
              <a:rPr lang="en-US" sz="2400" dirty="0" err="1">
                <a:latin typeface="Arial" pitchFamily="34" charset="0"/>
                <a:cs typeface="Arial" pitchFamily="34" charset="0"/>
              </a:rPr>
              <a:t>tốt</a:t>
            </a:r>
            <a:r>
              <a:rPr lang="en-US" sz="2400" dirty="0">
                <a:latin typeface="Arial" pitchFamily="34" charset="0"/>
                <a:cs typeface="Arial" pitchFamily="34" charset="0"/>
              </a:rPr>
              <a:t> </a:t>
            </a:r>
            <a:r>
              <a:rPr lang="en-US" sz="2400" dirty="0" err="1">
                <a:latin typeface="Arial" pitchFamily="34" charset="0"/>
                <a:cs typeface="Arial" pitchFamily="34" charset="0"/>
              </a:rPr>
              <a:t>vào</a:t>
            </a:r>
            <a:r>
              <a:rPr lang="en-US" sz="2400" dirty="0">
                <a:latin typeface="Arial" pitchFamily="34" charset="0"/>
                <a:cs typeface="Arial" pitchFamily="34" charset="0"/>
              </a:rPr>
              <a:t> </a:t>
            </a:r>
            <a:r>
              <a:rPr lang="en-US" sz="2400" dirty="0" err="1">
                <a:latin typeface="Arial" pitchFamily="34" charset="0"/>
                <a:cs typeface="Arial" pitchFamily="34" charset="0"/>
              </a:rPr>
              <a:t>thời</a:t>
            </a:r>
            <a:r>
              <a:rPr lang="en-US" sz="2400" dirty="0">
                <a:latin typeface="Arial" pitchFamily="34" charset="0"/>
                <a:cs typeface="Arial" pitchFamily="34" charset="0"/>
              </a:rPr>
              <a:t> </a:t>
            </a:r>
            <a:r>
              <a:rPr lang="en-US" sz="2400" dirty="0" err="1">
                <a:latin typeface="Arial" pitchFamily="34" charset="0"/>
                <a:cs typeface="Arial" pitchFamily="34" charset="0"/>
              </a:rPr>
              <a:t>gian</a:t>
            </a:r>
            <a:r>
              <a:rPr lang="en-US" sz="2400" dirty="0">
                <a:latin typeface="Arial" pitchFamily="34" charset="0"/>
                <a:cs typeface="Arial" pitchFamily="34" charset="0"/>
              </a:rPr>
              <a:t> </a:t>
            </a:r>
            <a:r>
              <a:rPr lang="en-US" sz="2400" dirty="0" err="1">
                <a:latin typeface="Arial" pitchFamily="34" charset="0"/>
                <a:cs typeface="Arial" pitchFamily="34" charset="0"/>
              </a:rPr>
              <a:t>sau</a:t>
            </a:r>
            <a:r>
              <a:rPr lang="en-US" sz="2400" dirty="0">
                <a:latin typeface="Arial" pitchFamily="34" charset="0"/>
                <a:cs typeface="Arial" pitchFamily="34" charset="0"/>
              </a:rPr>
              <a:t> </a:t>
            </a:r>
            <a:r>
              <a:rPr lang="en-US" sz="2400" dirty="0" err="1">
                <a:latin typeface="Arial" pitchFamily="34" charset="0"/>
                <a:cs typeface="Arial" pitchFamily="34" charset="0"/>
              </a:rPr>
              <a:t>đo</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không</a:t>
            </a:r>
            <a:r>
              <a:rPr lang="en-US" sz="2400" dirty="0">
                <a:latin typeface="Arial" pitchFamily="34" charset="0"/>
                <a:cs typeface="Arial" pitchFamily="34" charset="0"/>
              </a:rPr>
              <a:t> </a:t>
            </a:r>
            <a:r>
              <a:rPr lang="en-US" sz="2400" dirty="0" err="1">
                <a:latin typeface="Arial" pitchFamily="34" charset="0"/>
                <a:cs typeface="Arial" pitchFamily="34" charset="0"/>
              </a:rPr>
              <a:t>cần</a:t>
            </a:r>
            <a:r>
              <a:rPr lang="en-US" sz="2400" dirty="0">
                <a:latin typeface="Arial" pitchFamily="34" charset="0"/>
                <a:cs typeface="Arial" pitchFamily="34" charset="0"/>
              </a:rPr>
              <a:t> </a:t>
            </a:r>
            <a:r>
              <a:rPr lang="en-US" sz="2400" dirty="0" err="1">
                <a:latin typeface="Arial" pitchFamily="34" charset="0"/>
                <a:cs typeface="Arial" pitchFamily="34" charset="0"/>
              </a:rPr>
              <a:t>phải</a:t>
            </a:r>
            <a:r>
              <a:rPr lang="en-US" sz="2400" dirty="0">
                <a:latin typeface="Arial" pitchFamily="34" charset="0"/>
                <a:cs typeface="Arial" pitchFamily="34" charset="0"/>
              </a:rPr>
              <a:t> </a:t>
            </a:r>
            <a:r>
              <a:rPr lang="en-US" sz="2400" dirty="0" err="1">
                <a:latin typeface="Arial" pitchFamily="34" charset="0"/>
                <a:cs typeface="Arial" pitchFamily="34" charset="0"/>
              </a:rPr>
              <a:t>tiêm</a:t>
            </a:r>
            <a:r>
              <a:rPr lang="en-US" sz="2400" dirty="0">
                <a:latin typeface="Arial" pitchFamily="34" charset="0"/>
                <a:cs typeface="Arial" pitchFamily="34" charset="0"/>
              </a:rPr>
              <a:t> </a:t>
            </a:r>
            <a:r>
              <a:rPr lang="en-US" sz="2400" dirty="0" err="1">
                <a:latin typeface="Arial" pitchFamily="34" charset="0"/>
                <a:cs typeface="Arial" pitchFamily="34" charset="0"/>
              </a:rPr>
              <a:t>lại</a:t>
            </a:r>
            <a:r>
              <a:rPr lang="en-US" sz="2400" dirty="0">
                <a:latin typeface="Arial" pitchFamily="34" charset="0"/>
                <a:cs typeface="Arial" pitchFamily="34" charset="0"/>
              </a:rPr>
              <a:t> </a:t>
            </a:r>
            <a:r>
              <a:rPr lang="en-US" sz="2400" dirty="0" err="1">
                <a:latin typeface="Arial" pitchFamily="34" charset="0"/>
                <a:cs typeface="Arial" pitchFamily="34" charset="0"/>
              </a:rPr>
              <a:t>tư</a:t>
            </a:r>
            <a:r>
              <a:rPr lang="en-US" sz="2400" dirty="0">
                <a:latin typeface="Arial" pitchFamily="34" charset="0"/>
                <a:cs typeface="Arial" pitchFamily="34" charset="0"/>
              </a:rPr>
              <a:t>̀ </a:t>
            </a:r>
            <a:r>
              <a:rPr lang="en-US" sz="2400" dirty="0" err="1">
                <a:latin typeface="Arial" pitchFamily="34" charset="0"/>
                <a:cs typeface="Arial" pitchFamily="34" charset="0"/>
              </a:rPr>
              <a:t>đầu</a:t>
            </a:r>
            <a:r>
              <a:rPr lang="en-US" sz="2400" dirty="0">
                <a:latin typeface="Arial" pitchFamily="34" charset="0"/>
                <a:cs typeface="Arial" pitchFamily="34" charset="0"/>
              </a:rPr>
              <a:t>. Chú ý </a:t>
            </a:r>
            <a:r>
              <a:rPr lang="en-US" sz="2400" dirty="0" err="1">
                <a:latin typeface="Arial" pitchFamily="34" charset="0"/>
                <a:cs typeface="Arial" pitchFamily="34" charset="0"/>
              </a:rPr>
              <a:t>khoảng</a:t>
            </a:r>
            <a:r>
              <a:rPr lang="en-US" sz="2400" dirty="0">
                <a:latin typeface="Arial" pitchFamily="34" charset="0"/>
                <a:cs typeface="Arial" pitchFamily="34" charset="0"/>
              </a:rPr>
              <a:t> </a:t>
            </a:r>
            <a:r>
              <a:rPr lang="en-US" sz="2400" dirty="0" err="1">
                <a:latin typeface="Arial" pitchFamily="34" charset="0"/>
                <a:cs typeface="Arial" pitchFamily="34" charset="0"/>
              </a:rPr>
              <a:t>cách</a:t>
            </a:r>
            <a:r>
              <a:rPr lang="en-US" sz="2400" dirty="0">
                <a:latin typeface="Arial" pitchFamily="34" charset="0"/>
                <a:cs typeface="Arial" pitchFamily="34" charset="0"/>
              </a:rPr>
              <a:t> </a:t>
            </a:r>
            <a:r>
              <a:rPr lang="en-US" sz="2400" dirty="0" err="1">
                <a:latin typeface="Arial" pitchFamily="34" charset="0"/>
                <a:cs typeface="Arial" pitchFamily="34" charset="0"/>
              </a:rPr>
              <a:t>giữa</a:t>
            </a:r>
            <a:r>
              <a:rPr lang="en-US" sz="2400" dirty="0">
                <a:latin typeface="Arial" pitchFamily="34" charset="0"/>
                <a:cs typeface="Arial" pitchFamily="34" charset="0"/>
              </a:rPr>
              <a:t> </a:t>
            </a:r>
            <a:r>
              <a:rPr lang="en-US" sz="2400" dirty="0" err="1">
                <a:latin typeface="Arial" pitchFamily="34" charset="0"/>
                <a:cs typeface="Arial" pitchFamily="34" charset="0"/>
              </a:rPr>
              <a:t>các</a:t>
            </a:r>
            <a:r>
              <a:rPr lang="en-US" sz="2400" dirty="0">
                <a:latin typeface="Arial" pitchFamily="34" charset="0"/>
                <a:cs typeface="Arial" pitchFamily="34" charset="0"/>
              </a:rPr>
              <a:t> </a:t>
            </a:r>
            <a:r>
              <a:rPr lang="en-US" sz="2400" dirty="0" err="1">
                <a:latin typeface="Arial" pitchFamily="34" charset="0"/>
                <a:cs typeface="Arial" pitchFamily="34" charset="0"/>
              </a:rPr>
              <a:t>mũi</a:t>
            </a:r>
            <a:r>
              <a:rPr lang="en-US" sz="2400" dirty="0">
                <a:latin typeface="Arial" pitchFamily="34" charset="0"/>
                <a:cs typeface="Arial" pitchFamily="34" charset="0"/>
              </a:rPr>
              <a:t> </a:t>
            </a:r>
            <a:r>
              <a:rPr lang="en-US" sz="2400" dirty="0" err="1">
                <a:latin typeface="Arial" pitchFamily="34" charset="0"/>
                <a:cs typeface="Arial" pitchFamily="34" charset="0"/>
              </a:rPr>
              <a:t>tiêm</a:t>
            </a:r>
            <a:r>
              <a:rPr lang="en-US" sz="2400" dirty="0">
                <a:latin typeface="Arial" pitchFamily="34" charset="0"/>
                <a:cs typeface="Arial" pitchFamily="34" charset="0"/>
              </a:rPr>
              <a:t> </a:t>
            </a:r>
            <a:r>
              <a:rPr lang="en-US" sz="2400" dirty="0" err="1">
                <a:latin typeface="Arial" pitchFamily="34" charset="0"/>
                <a:cs typeface="Arial" pitchFamily="34" charset="0"/>
              </a:rPr>
              <a:t>tối</a:t>
            </a:r>
            <a:r>
              <a:rPr lang="en-US" sz="2400" dirty="0">
                <a:latin typeface="Arial" pitchFamily="34" charset="0"/>
                <a:cs typeface="Arial" pitchFamily="34" charset="0"/>
              </a:rPr>
              <a:t> </a:t>
            </a:r>
            <a:r>
              <a:rPr lang="en-US" sz="2400" dirty="0" err="1">
                <a:latin typeface="Arial" pitchFamily="34" charset="0"/>
                <a:cs typeface="Arial" pitchFamily="34" charset="0"/>
              </a:rPr>
              <a:t>thiểu</a:t>
            </a:r>
            <a:r>
              <a:rPr lang="en-US" sz="2400" dirty="0">
                <a:latin typeface="Arial" pitchFamily="34" charset="0"/>
                <a:cs typeface="Arial" pitchFamily="34" charset="0"/>
              </a:rPr>
              <a:t> là 1 </a:t>
            </a:r>
            <a:r>
              <a:rPr lang="en-US" sz="2400" dirty="0" err="1">
                <a:latin typeface="Arial" pitchFamily="34" charset="0"/>
                <a:cs typeface="Arial" pitchFamily="34" charset="0"/>
              </a:rPr>
              <a:t>tháng</a:t>
            </a:r>
            <a:r>
              <a:rPr lang="en-US" sz="2400" dirty="0">
                <a:latin typeface="Arial" pitchFamily="34" charset="0"/>
                <a:cs typeface="Arial" pitchFamily="34" charset="0"/>
              </a:rPr>
              <a:t>.</a:t>
            </a:r>
          </a:p>
          <a:p>
            <a:pPr marL="342900" lvl="1" indent="-342900" algn="just" eaLnBrk="1" hangingPunct="1">
              <a:spcBef>
                <a:spcPts val="1200"/>
              </a:spcBef>
              <a:spcAft>
                <a:spcPts val="1200"/>
              </a:spcAft>
              <a:buSzPct val="90000"/>
              <a:buFont typeface="Wingdings" pitchFamily="2" charset="2"/>
              <a:buChar char="q"/>
            </a:pPr>
            <a:endParaRPr lang="en-US" altLang="en-US" sz="2600" dirty="0" smtClean="0">
              <a:latin typeface="Arial" pitchFamily="34" charset="0"/>
              <a:cs typeface="Arial" pitchFamily="34" charset="0"/>
            </a:endParaRPr>
          </a:p>
          <a:p>
            <a:pPr algn="just">
              <a:spcBef>
                <a:spcPts val="1200"/>
              </a:spcBef>
              <a:spcAft>
                <a:spcPts val="1200"/>
              </a:spcAft>
              <a:buFont typeface="Wingdings" pitchFamily="2" charset="2"/>
              <a:buNone/>
            </a:pPr>
            <a:endParaRPr lang="it-IT" altLang="en-US" sz="2600" dirty="0" smtClean="0">
              <a:latin typeface="Arial" pitchFamily="34" charset="0"/>
              <a:cs typeface="Arial" pitchFamily="34" charset="0"/>
            </a:endParaRPr>
          </a:p>
          <a:p>
            <a:pPr marL="342900" lvl="1" indent="-342900" algn="just">
              <a:spcBef>
                <a:spcPts val="1200"/>
              </a:spcBef>
              <a:spcAft>
                <a:spcPts val="1200"/>
              </a:spcAft>
              <a:buFont typeface="Wingdings" pitchFamily="2" charset="2"/>
              <a:buChar char="Ø"/>
            </a:pPr>
            <a:endParaRPr lang="it-IT" altLang="en-US" sz="2600" dirty="0" smtClean="0">
              <a:latin typeface="Arial" pitchFamily="34" charset="0"/>
              <a:cs typeface="Arial" pitchFamily="34" charset="0"/>
            </a:endParaRPr>
          </a:p>
        </p:txBody>
      </p:sp>
      <p:sp>
        <p:nvSpPr>
          <p:cNvPr id="11267" name="Rectangle 2"/>
          <p:cNvSpPr txBox="1">
            <a:spLocks noChangeArrowheads="1"/>
          </p:cNvSpPr>
          <p:nvPr/>
        </p:nvSpPr>
        <p:spPr bwMode="auto">
          <a:xfrm>
            <a:off x="228600" y="514373"/>
            <a:ext cx="8915400" cy="584775"/>
          </a:xfrm>
          <a:prstGeom prst="rect">
            <a:avLst/>
          </a:prstGeom>
          <a:gradFill>
            <a:gsLst>
              <a:gs pos="0">
                <a:srgbClr val="FFFF00">
                  <a:tint val="66000"/>
                  <a:satMod val="160000"/>
                </a:srgbClr>
              </a:gs>
              <a:gs pos="50000">
                <a:srgbClr val="FFFF00">
                  <a:tint val="44500"/>
                  <a:satMod val="160000"/>
                </a:srgbClr>
              </a:gs>
              <a:gs pos="100000">
                <a:srgbClr val="FFFF00">
                  <a:tint val="23500"/>
                  <a:satMod val="160000"/>
                </a:srgbClr>
              </a:gs>
            </a:gsLst>
            <a:lin ang="16200000" scaled="1"/>
          </a:gradFill>
          <a:ln>
            <a:noFill/>
          </a:ln>
        </p:spPr>
        <p:txBody>
          <a:bodyPr wrap="square" anchor="b">
            <a:spAutoFit/>
          </a:bodyPr>
          <a:lstStyle>
            <a:lvl1pPr>
              <a:defRPr sz="2400">
                <a:solidFill>
                  <a:schemeClr val="tx1"/>
                </a:solidFill>
                <a:latin typeface="Verdana" pitchFamily="34" charset="0"/>
                <a:ea typeface="ＭＳ Ｐゴシック" pitchFamily="34" charset="-128"/>
              </a:defRPr>
            </a:lvl1pPr>
            <a:lvl2pPr marL="742950" indent="-285750">
              <a:defRPr sz="2400">
                <a:solidFill>
                  <a:schemeClr val="tx1"/>
                </a:solidFill>
                <a:latin typeface="Verdana" pitchFamily="34" charset="0"/>
                <a:ea typeface="ＭＳ Ｐゴシック" pitchFamily="34" charset="-128"/>
              </a:defRPr>
            </a:lvl2pPr>
            <a:lvl3pPr marL="1143000" indent="-228600">
              <a:defRPr sz="2400">
                <a:solidFill>
                  <a:schemeClr val="tx1"/>
                </a:solidFill>
                <a:latin typeface="Verdana" pitchFamily="34" charset="0"/>
                <a:ea typeface="ＭＳ Ｐゴシック" pitchFamily="34" charset="-128"/>
              </a:defRPr>
            </a:lvl3pPr>
            <a:lvl4pPr marL="1600200" indent="-228600">
              <a:defRPr sz="2400">
                <a:solidFill>
                  <a:schemeClr val="tx1"/>
                </a:solidFill>
                <a:latin typeface="Verdana" pitchFamily="34" charset="0"/>
                <a:ea typeface="ＭＳ Ｐゴシック" pitchFamily="34" charset="-128"/>
              </a:defRPr>
            </a:lvl4pPr>
            <a:lvl5pPr marL="2057400" indent="-228600">
              <a:defRPr sz="2400">
                <a:solidFill>
                  <a:schemeClr val="tx1"/>
                </a:solidFill>
                <a:latin typeface="Verdana"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ＭＳ Ｐゴシック" pitchFamily="34" charset="-128"/>
              </a:defRPr>
            </a:lvl9pPr>
          </a:lstStyle>
          <a:p>
            <a:pPr algn="ctr" eaLnBrk="1" hangingPunct="1"/>
            <a:r>
              <a:rPr lang="en-US" altLang="en-US" sz="3200" b="1" dirty="0" err="1" smtClean="0">
                <a:solidFill>
                  <a:srgbClr val="002060"/>
                </a:solidFill>
                <a:latin typeface="Arial" charset="0"/>
              </a:rPr>
              <a:t>Lịch</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tiêm</a:t>
            </a:r>
            <a:r>
              <a:rPr lang="en-US" altLang="en-US" sz="3200" b="1" dirty="0" smtClean="0">
                <a:solidFill>
                  <a:srgbClr val="002060"/>
                </a:solidFill>
                <a:latin typeface="Arial" charset="0"/>
              </a:rPr>
              <a:t> </a:t>
            </a:r>
            <a:r>
              <a:rPr lang="en-US" altLang="en-US" sz="3200" b="1" dirty="0" err="1" smtClean="0">
                <a:solidFill>
                  <a:srgbClr val="002060"/>
                </a:solidFill>
                <a:latin typeface="Arial" charset="0"/>
              </a:rPr>
              <a:t>chủng</a:t>
            </a:r>
            <a:endParaRPr lang="en-US" altLang="en-US" sz="3200" b="1" dirty="0">
              <a:solidFill>
                <a:srgbClr val="002060"/>
              </a:solidFill>
              <a:latin typeface="Arial"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734</TotalTime>
  <Words>1367</Words>
  <Application>Microsoft Office PowerPoint</Application>
  <PresentationFormat>On-screen Show (4:3)</PresentationFormat>
  <Paragraphs>109</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Concourse</vt:lpstr>
      <vt:lpstr>PowerPoint Presentation</vt:lpstr>
      <vt:lpstr>PowerPoint Presentation</vt:lpstr>
      <vt:lpstr>PowerPoint Presentation</vt:lpstr>
      <vt:lpstr>PowerPoint Presentation</vt:lpstr>
      <vt:lpstr>Tính an toàn của vắc xin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AutoBVT</cp:lastModifiedBy>
  <cp:revision>67</cp:revision>
  <cp:lastPrinted>2019-01-18T09:03:27Z</cp:lastPrinted>
  <dcterms:created xsi:type="dcterms:W3CDTF">2018-12-01T07:04:56Z</dcterms:created>
  <dcterms:modified xsi:type="dcterms:W3CDTF">2019-05-07T08:07:31Z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4</vt:i4>
  </property>
</Properties>
</file>