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2" r:id="rId1"/>
  </p:sldMasterIdLst>
  <p:notesMasterIdLst>
    <p:notesMasterId r:id="rId18"/>
  </p:notesMasterIdLst>
  <p:handoutMasterIdLst>
    <p:handoutMasterId r:id="rId19"/>
  </p:handoutMasterIdLst>
  <p:sldIdLst>
    <p:sldId id="259" r:id="rId2"/>
    <p:sldId id="260" r:id="rId3"/>
    <p:sldId id="449" r:id="rId4"/>
    <p:sldId id="457" r:id="rId5"/>
    <p:sldId id="452" r:id="rId6"/>
    <p:sldId id="456" r:id="rId7"/>
    <p:sldId id="451" r:id="rId8"/>
    <p:sldId id="455" r:id="rId9"/>
    <p:sldId id="459" r:id="rId10"/>
    <p:sldId id="460" r:id="rId11"/>
    <p:sldId id="470" r:id="rId12"/>
    <p:sldId id="465" r:id="rId13"/>
    <p:sldId id="472" r:id="rId14"/>
    <p:sldId id="471" r:id="rId15"/>
    <p:sldId id="463" r:id="rId16"/>
    <p:sldId id="408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159" userDrawn="1">
          <p15:clr>
            <a:srgbClr val="A4A3A4"/>
          </p15:clr>
        </p15:guide>
        <p15:guide id="1" pos="28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59">
          <p15:clr>
            <a:srgbClr val="A4A3A4"/>
          </p15:clr>
        </p15:guide>
        <p15:guide id="2" pos="287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7AB0"/>
    <a:srgbClr val="0484BD"/>
    <a:srgbClr val="00ABF0"/>
    <a:srgbClr val="62ACCA"/>
    <a:srgbClr val="618FB4"/>
    <a:srgbClr val="83B5C4"/>
    <a:srgbClr val="83BAB0"/>
    <a:srgbClr val="9581BC"/>
    <a:srgbClr val="9D83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89336" autoAdjust="0"/>
  </p:normalViewPr>
  <p:slideViewPr>
    <p:cSldViewPr snapToObjects="1">
      <p:cViewPr varScale="1">
        <p:scale>
          <a:sx n="79" d="100"/>
          <a:sy n="79" d="100"/>
        </p:scale>
        <p:origin x="1589" y="62"/>
      </p:cViewPr>
      <p:guideLst>
        <p:guide orient="horz" pos="215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99"/>
    </p:cViewPr>
  </p:sorterViewPr>
  <p:notesViewPr>
    <p:cSldViewPr snapToObjects="1">
      <p:cViewPr varScale="1">
        <p:scale>
          <a:sx n="101" d="100"/>
          <a:sy n="101" d="100"/>
        </p:scale>
        <p:origin x="-3528" y="-90"/>
      </p:cViewPr>
      <p:guideLst>
        <p:guide orient="horz" pos="2159"/>
        <p:guide pos="28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0C155BE-E45D-45C9-864A-3C9ACFBF178D}" type="datetimeFigureOut">
              <a:rPr lang="en-GB" smtClean="0"/>
              <a:t>11/03/2019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16B0C67-89CE-4012-9852-3E59211DF75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0493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F1EECA6-C918-43BD-AB83-335E86CBBFC2}" type="datetimeFigureOut">
              <a:rPr lang="en-GB" smtClean="0"/>
              <a:t>11/03/2019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D39C6C-C46A-4A71-A00B-B00737EFAD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3085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Pan American Health Organization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D39C6C-C46A-4A71-A00B-B00737EFAD6D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082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D264D-1D19-4347-B5B3-CF4E1CA87808}" type="slidenum">
              <a:rPr lang="vi-VN" smtClean="0"/>
              <a:pPr/>
              <a:t>11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69988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962400"/>
            <a:ext cx="936104" cy="448789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6295572"/>
            <a:ext cx="9144000" cy="562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447800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486" y="14517"/>
            <a:ext cx="4953000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147890"/>
            <a:ext cx="5029200" cy="20389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" y="4495800"/>
            <a:ext cx="6400800" cy="652692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meeting</a:t>
            </a:r>
            <a:endParaRPr lang="en-GB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1" hasCustomPrompt="1"/>
          </p:nvPr>
        </p:nvSpPr>
        <p:spPr>
          <a:xfrm>
            <a:off x="228600" y="5943600"/>
            <a:ext cx="5029200" cy="4572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Date of meeting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2" hasCustomPrompt="1"/>
          </p:nvPr>
        </p:nvSpPr>
        <p:spPr>
          <a:xfrm>
            <a:off x="228600" y="5410200"/>
            <a:ext cx="5029200" cy="4572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Presenter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9028"/>
            <a:ext cx="2819400" cy="135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268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606" y="1146412"/>
            <a:ext cx="8563970" cy="4952456"/>
          </a:xfrm>
        </p:spPr>
        <p:txBody>
          <a:bodyPr>
            <a:normAutofit/>
          </a:bodyPr>
          <a:lstStyle>
            <a:lvl1pPr marL="171450" indent="-171450"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1pPr>
            <a:lvl2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2pPr>
            <a:lvl3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3pPr>
            <a:lvl4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4pPr>
            <a:lvl5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-17462" y="6412675"/>
            <a:ext cx="9161462" cy="457200"/>
          </a:xfrm>
          <a:prstGeom prst="rect">
            <a:avLst/>
          </a:prstGeom>
          <a:solidFill>
            <a:srgbClr val="1F497D"/>
          </a:solidFill>
          <a:ln>
            <a:solidFill>
              <a:srgbClr val="1F497D"/>
            </a:solidFill>
          </a:ln>
          <a:extLst/>
        </p:spPr>
        <p:txBody>
          <a:bodyPr wrap="none" lIns="80105" tIns="40053" rIns="80105" bIns="40053" anchor="ctr"/>
          <a:lstStyle>
            <a:lvl1pPr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rtl="1" eaLnBrk="1" hangingPunct="1">
              <a:defRPr/>
            </a:pPr>
            <a:endParaRPr lang="en-US" altLang="en-US" sz="34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51613" y="6475785"/>
            <a:ext cx="35560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defRPr/>
            </a:pPr>
            <a:fld id="{3B9FC360-7585-4BB0-A8F0-9EBDD6A10BD7}" type="slidenum">
              <a:rPr lang="en-US" altLang="en-US" b="1" smtClean="0">
                <a:solidFill>
                  <a:prstClr val="white"/>
                </a:solidFill>
                <a:latin typeface="Arial Narrow" pitchFamily="34" charset="0"/>
              </a:rPr>
              <a:pPr algn="ctr" eaLnBrk="1" hangingPunct="1">
                <a:defRPr/>
              </a:pPr>
              <a:t>‹#›</a:t>
            </a:fld>
            <a:r>
              <a:rPr lang="en-US" altLang="en-US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US" altLang="en-US" b="1" baseline="14000" dirty="0">
                <a:solidFill>
                  <a:prstClr val="white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11" name="Picture 9" descr="WHO-WPRO 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276" y="6472052"/>
            <a:ext cx="760102" cy="344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9228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606" y="1146412"/>
            <a:ext cx="8563970" cy="4952456"/>
          </a:xfrm>
        </p:spPr>
        <p:txBody>
          <a:bodyPr>
            <a:normAutofit/>
          </a:bodyPr>
          <a:lstStyle>
            <a:lvl1pPr marL="171450" indent="-171450"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1pPr>
            <a:lvl2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2pPr>
            <a:lvl3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3pPr>
            <a:lvl4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4pPr>
            <a:lvl5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-17462" y="6412675"/>
            <a:ext cx="9161462" cy="457200"/>
          </a:xfrm>
          <a:prstGeom prst="rect">
            <a:avLst/>
          </a:prstGeom>
          <a:solidFill>
            <a:srgbClr val="1F497D"/>
          </a:solidFill>
          <a:ln>
            <a:solidFill>
              <a:srgbClr val="1F497D"/>
            </a:solidFill>
          </a:ln>
          <a:extLst/>
        </p:spPr>
        <p:txBody>
          <a:bodyPr wrap="none" lIns="80105" tIns="40053" rIns="80105" bIns="40053" anchor="ctr"/>
          <a:lstStyle>
            <a:lvl1pPr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rtl="1" eaLnBrk="1" hangingPunct="1">
              <a:defRPr/>
            </a:pPr>
            <a:endParaRPr lang="en-US" altLang="en-US" sz="34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51613" y="6475785"/>
            <a:ext cx="35560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defRPr/>
            </a:pPr>
            <a:fld id="{3B9FC360-7585-4BB0-A8F0-9EBDD6A10BD7}" type="slidenum">
              <a:rPr lang="en-US" altLang="en-US" b="1" smtClean="0">
                <a:solidFill>
                  <a:prstClr val="white"/>
                </a:solidFill>
                <a:latin typeface="Arial Narrow" pitchFamily="34" charset="0"/>
              </a:rPr>
              <a:pPr algn="ctr" eaLnBrk="1" hangingPunct="1">
                <a:defRPr/>
              </a:pPr>
              <a:t>‹#›</a:t>
            </a:fld>
            <a:r>
              <a:rPr lang="en-US" altLang="en-US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US" altLang="en-US" b="1" baseline="14000" dirty="0">
                <a:solidFill>
                  <a:prstClr val="white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11" name="Picture 9" descr="WHO-WPRO 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276" y="6472052"/>
            <a:ext cx="760102" cy="344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7776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>
            <a:lvl1pPr>
              <a:buClr>
                <a:srgbClr val="007AB0"/>
              </a:buClr>
              <a:defRPr/>
            </a:lvl1pPr>
            <a:lvl2pPr>
              <a:buClr>
                <a:srgbClr val="007AB0"/>
              </a:buClr>
              <a:defRPr/>
            </a:lvl2pPr>
            <a:lvl3pPr>
              <a:buClr>
                <a:srgbClr val="007AB0"/>
              </a:buClr>
              <a:defRPr/>
            </a:lvl3pPr>
            <a:lvl4pPr>
              <a:buClr>
                <a:srgbClr val="007AB0"/>
              </a:buClr>
              <a:defRPr/>
            </a:lvl4pPr>
            <a:lvl5pPr>
              <a:buClr>
                <a:srgbClr val="007AB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71264" y="6448251"/>
            <a:ext cx="1224136" cy="4097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C6B8F647-C11A-4B15-AAFF-7D767C38859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95536" y="980728"/>
            <a:ext cx="8367464" cy="0"/>
          </a:xfrm>
          <a:prstGeom prst="line">
            <a:avLst/>
          </a:prstGeom>
          <a:ln>
            <a:solidFill>
              <a:srgbClr val="007AB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156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962400"/>
            <a:ext cx="936104" cy="448789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6295572"/>
            <a:ext cx="9144000" cy="562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447800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486" y="14517"/>
            <a:ext cx="4953000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147890"/>
            <a:ext cx="5029200" cy="20389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" y="4495800"/>
            <a:ext cx="6400800" cy="652692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meeting</a:t>
            </a:r>
            <a:endParaRPr lang="en-GB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1" hasCustomPrompt="1"/>
          </p:nvPr>
        </p:nvSpPr>
        <p:spPr>
          <a:xfrm>
            <a:off x="228600" y="5943600"/>
            <a:ext cx="5029200" cy="4572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Date of meeting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2" hasCustomPrompt="1"/>
          </p:nvPr>
        </p:nvSpPr>
        <p:spPr>
          <a:xfrm>
            <a:off x="228600" y="5410200"/>
            <a:ext cx="5029200" cy="4572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</a:lstStyle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Presenter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>
            <a:lvl1pPr>
              <a:buClr>
                <a:srgbClr val="007AB0"/>
              </a:buClr>
              <a:defRPr/>
            </a:lvl1pPr>
            <a:lvl2pPr>
              <a:buClr>
                <a:srgbClr val="007AB0"/>
              </a:buClr>
              <a:defRPr/>
            </a:lvl2pPr>
            <a:lvl3pPr>
              <a:buClr>
                <a:srgbClr val="007AB0"/>
              </a:buClr>
              <a:defRPr/>
            </a:lvl3pPr>
            <a:lvl4pPr>
              <a:buClr>
                <a:srgbClr val="007AB0"/>
              </a:buClr>
              <a:defRPr/>
            </a:lvl4pPr>
            <a:lvl5pPr>
              <a:buClr>
                <a:srgbClr val="007AB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71264" y="6400800"/>
            <a:ext cx="1224136" cy="4097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C6B8F647-C11A-4B15-AAFF-7D767C38859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95536" y="980728"/>
            <a:ext cx="8367464" cy="0"/>
          </a:xfrm>
          <a:prstGeom prst="line">
            <a:avLst/>
          </a:prstGeom>
          <a:ln>
            <a:solidFill>
              <a:srgbClr val="007AB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6207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>
            <a:lvl1pPr>
              <a:buClr>
                <a:srgbClr val="007AB0"/>
              </a:buClr>
              <a:defRPr/>
            </a:lvl1pPr>
            <a:lvl2pPr>
              <a:buClr>
                <a:srgbClr val="007AB0"/>
              </a:buClr>
              <a:defRPr/>
            </a:lvl2pPr>
            <a:lvl3pPr>
              <a:buClr>
                <a:srgbClr val="007AB0"/>
              </a:buClr>
              <a:defRPr/>
            </a:lvl3pPr>
            <a:lvl4pPr>
              <a:buClr>
                <a:srgbClr val="007AB0"/>
              </a:buClr>
              <a:defRPr/>
            </a:lvl4pPr>
            <a:lvl5pPr>
              <a:buClr>
                <a:srgbClr val="007AB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71264" y="6400800"/>
            <a:ext cx="1224136" cy="4097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C6B8F647-C11A-4B15-AAFF-7D767C38859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7952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71264" y="6400800"/>
            <a:ext cx="1224136" cy="4097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C6B8F647-C11A-4B15-AAFF-7D767C38859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1666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606" y="1146412"/>
            <a:ext cx="8563970" cy="4952456"/>
          </a:xfrm>
        </p:spPr>
        <p:txBody>
          <a:bodyPr>
            <a:normAutofit/>
          </a:bodyPr>
          <a:lstStyle>
            <a:lvl1pPr marL="171450" indent="-171450"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1pPr>
            <a:lvl2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2pPr>
            <a:lvl3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3pPr>
            <a:lvl4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4pPr>
            <a:lvl5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-17462" y="6412675"/>
            <a:ext cx="9161462" cy="457200"/>
          </a:xfrm>
          <a:prstGeom prst="rect">
            <a:avLst/>
          </a:prstGeom>
          <a:solidFill>
            <a:srgbClr val="1F497D"/>
          </a:solidFill>
          <a:ln>
            <a:solidFill>
              <a:srgbClr val="1F497D"/>
            </a:solidFill>
          </a:ln>
          <a:extLst/>
        </p:spPr>
        <p:txBody>
          <a:bodyPr wrap="none" lIns="80105" tIns="40053" rIns="80105" bIns="40053" anchor="ctr"/>
          <a:lstStyle>
            <a:lvl1pPr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rtl="1" eaLnBrk="1" hangingPunct="1">
              <a:defRPr/>
            </a:pPr>
            <a:endParaRPr lang="en-US" altLang="en-US" sz="34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51613" y="6475785"/>
            <a:ext cx="35560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defRPr/>
            </a:pPr>
            <a:fld id="{3B9FC360-7585-4BB0-A8F0-9EBDD6A10BD7}" type="slidenum">
              <a:rPr lang="en-US" altLang="en-US" b="1" smtClean="0">
                <a:solidFill>
                  <a:prstClr val="white"/>
                </a:solidFill>
                <a:latin typeface="Arial Narrow" pitchFamily="34" charset="0"/>
              </a:rPr>
              <a:pPr algn="ctr" eaLnBrk="1" hangingPunct="1">
                <a:defRPr/>
              </a:pPr>
              <a:t>‹#›</a:t>
            </a:fld>
            <a:r>
              <a:rPr lang="en-US" altLang="en-US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US" altLang="en-US" b="1" baseline="14000" dirty="0">
                <a:solidFill>
                  <a:prstClr val="white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11" name="Picture 9" descr="WHO-WPRO 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276" y="6472052"/>
            <a:ext cx="760102" cy="344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7288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606" y="1146412"/>
            <a:ext cx="8563970" cy="4952456"/>
          </a:xfrm>
        </p:spPr>
        <p:txBody>
          <a:bodyPr>
            <a:normAutofit/>
          </a:bodyPr>
          <a:lstStyle>
            <a:lvl1pPr marL="171450" indent="-171450"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1pPr>
            <a:lvl2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2pPr>
            <a:lvl3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3pPr>
            <a:lvl4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4pPr>
            <a:lvl5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-17462" y="6412675"/>
            <a:ext cx="9161462" cy="457200"/>
          </a:xfrm>
          <a:prstGeom prst="rect">
            <a:avLst/>
          </a:prstGeom>
          <a:solidFill>
            <a:srgbClr val="1F497D"/>
          </a:solidFill>
          <a:ln>
            <a:solidFill>
              <a:srgbClr val="1F497D"/>
            </a:solidFill>
          </a:ln>
          <a:extLst/>
        </p:spPr>
        <p:txBody>
          <a:bodyPr wrap="none" lIns="80105" tIns="40053" rIns="80105" bIns="40053" anchor="ctr"/>
          <a:lstStyle>
            <a:lvl1pPr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rtl="1" eaLnBrk="1" hangingPunct="1">
              <a:defRPr/>
            </a:pPr>
            <a:endParaRPr lang="en-US" altLang="en-US" sz="34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51613" y="6475785"/>
            <a:ext cx="35560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defRPr/>
            </a:pPr>
            <a:fld id="{3B9FC360-7585-4BB0-A8F0-9EBDD6A10BD7}" type="slidenum">
              <a:rPr lang="en-US" altLang="en-US" b="1" smtClean="0">
                <a:solidFill>
                  <a:prstClr val="white"/>
                </a:solidFill>
                <a:latin typeface="Arial Narrow" pitchFamily="34" charset="0"/>
              </a:rPr>
              <a:pPr algn="ctr" eaLnBrk="1" hangingPunct="1">
                <a:defRPr/>
              </a:pPr>
              <a:t>‹#›</a:t>
            </a:fld>
            <a:r>
              <a:rPr lang="en-US" altLang="en-US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US" altLang="en-US" b="1" baseline="14000" dirty="0">
                <a:solidFill>
                  <a:prstClr val="white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11" name="Picture 9" descr="WHO-WPRO 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276" y="6472052"/>
            <a:ext cx="760102" cy="344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650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606" y="1146412"/>
            <a:ext cx="8563970" cy="4952456"/>
          </a:xfrm>
        </p:spPr>
        <p:txBody>
          <a:bodyPr>
            <a:normAutofit/>
          </a:bodyPr>
          <a:lstStyle>
            <a:lvl1pPr marL="171450" indent="-171450"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1pPr>
            <a:lvl2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2pPr>
            <a:lvl3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3pPr>
            <a:lvl4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4pPr>
            <a:lvl5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-17462" y="6412675"/>
            <a:ext cx="9161462" cy="457200"/>
          </a:xfrm>
          <a:prstGeom prst="rect">
            <a:avLst/>
          </a:prstGeom>
          <a:solidFill>
            <a:srgbClr val="1F497D"/>
          </a:solidFill>
          <a:ln>
            <a:solidFill>
              <a:srgbClr val="1F497D"/>
            </a:solidFill>
          </a:ln>
          <a:extLst/>
        </p:spPr>
        <p:txBody>
          <a:bodyPr wrap="none" lIns="80105" tIns="40053" rIns="80105" bIns="40053" anchor="ctr"/>
          <a:lstStyle>
            <a:lvl1pPr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rtl="1" eaLnBrk="1" hangingPunct="1">
              <a:defRPr/>
            </a:pPr>
            <a:endParaRPr lang="en-US" altLang="en-US" sz="34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51613" y="6475785"/>
            <a:ext cx="35560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defRPr/>
            </a:pPr>
            <a:fld id="{3B9FC360-7585-4BB0-A8F0-9EBDD6A10BD7}" type="slidenum">
              <a:rPr lang="en-US" altLang="en-US" b="1" smtClean="0">
                <a:solidFill>
                  <a:prstClr val="white"/>
                </a:solidFill>
                <a:latin typeface="Arial Narrow" pitchFamily="34" charset="0"/>
              </a:rPr>
              <a:pPr algn="ctr" eaLnBrk="1" hangingPunct="1">
                <a:defRPr/>
              </a:pPr>
              <a:t>‹#›</a:t>
            </a:fld>
            <a:r>
              <a:rPr lang="en-US" altLang="en-US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US" altLang="en-US" b="1" baseline="14000" dirty="0">
                <a:solidFill>
                  <a:prstClr val="white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11" name="Picture 9" descr="WHO-WPRO 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276" y="6472052"/>
            <a:ext cx="760102" cy="344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7695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606" y="1146412"/>
            <a:ext cx="8563970" cy="4952456"/>
          </a:xfrm>
        </p:spPr>
        <p:txBody>
          <a:bodyPr>
            <a:normAutofit/>
          </a:bodyPr>
          <a:lstStyle>
            <a:lvl1pPr marL="171450" indent="-171450"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1pPr>
            <a:lvl2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2pPr>
            <a:lvl3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3pPr>
            <a:lvl4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4pPr>
            <a:lvl5pPr>
              <a:defRPr sz="2000">
                <a:solidFill>
                  <a:srgbClr val="1F497D"/>
                </a:solidFill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-17462" y="6412675"/>
            <a:ext cx="9161462" cy="457200"/>
          </a:xfrm>
          <a:prstGeom prst="rect">
            <a:avLst/>
          </a:prstGeom>
          <a:solidFill>
            <a:srgbClr val="1F497D"/>
          </a:solidFill>
          <a:ln>
            <a:solidFill>
              <a:srgbClr val="1F497D"/>
            </a:solidFill>
          </a:ln>
          <a:extLst/>
        </p:spPr>
        <p:txBody>
          <a:bodyPr wrap="none" lIns="80105" tIns="40053" rIns="80105" bIns="40053" anchor="ctr"/>
          <a:lstStyle>
            <a:lvl1pPr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rtl="1" eaLnBrk="1" hangingPunct="1">
              <a:defRPr/>
            </a:pPr>
            <a:endParaRPr lang="en-US" altLang="en-US" sz="34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51613" y="6475785"/>
            <a:ext cx="35560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12813" eaLnBrk="0" hangingPunct="0">
              <a:defRPr sz="12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defRPr/>
            </a:pPr>
            <a:fld id="{3B9FC360-7585-4BB0-A8F0-9EBDD6A10BD7}" type="slidenum">
              <a:rPr lang="en-US" altLang="en-US" b="1" smtClean="0">
                <a:solidFill>
                  <a:prstClr val="white"/>
                </a:solidFill>
                <a:latin typeface="Arial Narrow" pitchFamily="34" charset="0"/>
              </a:rPr>
              <a:pPr algn="ctr" eaLnBrk="1" hangingPunct="1">
                <a:defRPr/>
              </a:pPr>
              <a:t>‹#›</a:t>
            </a:fld>
            <a:r>
              <a:rPr lang="en-US" altLang="en-US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US" altLang="en-US" b="1" baseline="14000" dirty="0">
                <a:solidFill>
                  <a:prstClr val="white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11" name="Picture 9" descr="WHO-WPRO 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276" y="6472052"/>
            <a:ext cx="760102" cy="344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677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060" y="6345195"/>
            <a:ext cx="942002" cy="451617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642748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4368" y="6381328"/>
            <a:ext cx="936104" cy="448789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0" y="6309320"/>
            <a:ext cx="9144000" cy="548680"/>
          </a:xfrm>
          <a:prstGeom prst="rect">
            <a:avLst/>
          </a:prstGeom>
          <a:solidFill>
            <a:srgbClr val="007A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 dirty="0">
              <a:ln>
                <a:noFill/>
              </a:ln>
              <a:solidFill>
                <a:srgbClr val="0070C0"/>
              </a:solidFill>
            </a:endParaRPr>
          </a:p>
        </p:txBody>
      </p:sp>
      <p:sp>
        <p:nvSpPr>
          <p:cNvPr id="19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71264" y="6400800"/>
            <a:ext cx="1224136" cy="4097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C6B8F647-C11A-4B15-AAFF-7D767C38859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9038" y="6368142"/>
            <a:ext cx="936104" cy="44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16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64" r:id="rId4"/>
    <p:sldLayoutId id="2147483663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2057400"/>
            <a:ext cx="5715000" cy="2038904"/>
          </a:xfrm>
        </p:spPr>
        <p:txBody>
          <a:bodyPr>
            <a:noAutofit/>
          </a:bodyPr>
          <a:lstStyle/>
          <a:p>
            <a:pPr algn="l"/>
            <a:r>
              <a:rPr lang="en-US" sz="5400" b="1" dirty="0" err="1"/>
              <a:t>Cập</a:t>
            </a:r>
            <a:r>
              <a:rPr lang="en-US" sz="5400" b="1" dirty="0"/>
              <a:t> </a:t>
            </a:r>
            <a:r>
              <a:rPr lang="en-US" sz="5400" b="1" dirty="0" err="1"/>
              <a:t>nhật</a:t>
            </a:r>
            <a:r>
              <a:rPr lang="en-US" sz="5400" b="1" dirty="0"/>
              <a:t> </a:t>
            </a:r>
            <a:br>
              <a:rPr lang="en-US" sz="5400" b="1" dirty="0"/>
            </a:br>
            <a:r>
              <a:rPr lang="en-US" sz="5400" b="1" dirty="0" err="1"/>
              <a:t>Vắc</a:t>
            </a:r>
            <a:r>
              <a:rPr lang="en-US" sz="5400" b="1" dirty="0"/>
              <a:t> </a:t>
            </a:r>
            <a:r>
              <a:rPr lang="en-US" sz="5400" b="1" dirty="0" err="1"/>
              <a:t>xin</a:t>
            </a:r>
            <a:r>
              <a:rPr lang="en-US" sz="5400" b="1" dirty="0"/>
              <a:t> 5 </a:t>
            </a:r>
            <a:r>
              <a:rPr lang="en-US" sz="5400" b="1" dirty="0" err="1"/>
              <a:t>trong</a:t>
            </a:r>
            <a:r>
              <a:rPr lang="en-US" sz="5400" b="1" dirty="0"/>
              <a:t> 1</a:t>
            </a:r>
            <a:br>
              <a:rPr lang="en-US" sz="5400" b="1" dirty="0"/>
            </a:br>
            <a:r>
              <a:rPr lang="en-US" sz="5400" b="1" dirty="0"/>
              <a:t>(DPT-VGB-Hib)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11/3/2019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228600" y="5486400"/>
            <a:ext cx="5029200" cy="457200"/>
          </a:xfrm>
        </p:spPr>
        <p:txBody>
          <a:bodyPr>
            <a:normAutofit fontScale="92500"/>
          </a:bodyPr>
          <a:lstStyle/>
          <a:p>
            <a:r>
              <a:rPr lang="en-US" dirty="0"/>
              <a:t>Dr Nihal Singh – </a:t>
            </a:r>
            <a:r>
              <a:rPr lang="en-US" dirty="0" err="1"/>
              <a:t>Chuyên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trách</a:t>
            </a:r>
            <a:r>
              <a:rPr lang="en-US" dirty="0"/>
              <a:t> TCMR TCYTTG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920038" y="6403975"/>
            <a:ext cx="1223962" cy="409575"/>
          </a:xfrm>
        </p:spPr>
        <p:txBody>
          <a:bodyPr/>
          <a:lstStyle/>
          <a:p>
            <a:fld id="{C6B8F647-C11A-4B15-AAFF-7D767C388590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9238" y="4525478"/>
            <a:ext cx="6400800" cy="652692"/>
          </a:xfrm>
        </p:spPr>
        <p:txBody>
          <a:bodyPr>
            <a:normAutofit/>
          </a:bodyPr>
          <a:lstStyle/>
          <a:p>
            <a:pPr algn="l"/>
            <a:r>
              <a:rPr lang="en-GB" b="1" dirty="0" err="1"/>
              <a:t>Hội</a:t>
            </a:r>
            <a:r>
              <a:rPr lang="en-GB" b="1" dirty="0"/>
              <a:t> </a:t>
            </a:r>
            <a:r>
              <a:rPr lang="en-GB" b="1" dirty="0" err="1"/>
              <a:t>nghị</a:t>
            </a:r>
            <a:r>
              <a:rPr lang="en-GB" b="1" dirty="0"/>
              <a:t> </a:t>
            </a:r>
            <a:r>
              <a:rPr lang="en-GB" b="1" dirty="0" err="1"/>
              <a:t>tổng</a:t>
            </a:r>
            <a:r>
              <a:rPr lang="en-GB" b="1" dirty="0"/>
              <a:t> </a:t>
            </a:r>
            <a:r>
              <a:rPr lang="en-GB" b="1" dirty="0" err="1"/>
              <a:t>kết</a:t>
            </a:r>
            <a:r>
              <a:rPr lang="en-GB" b="1" dirty="0"/>
              <a:t> TCMR </a:t>
            </a:r>
            <a:r>
              <a:rPr lang="en-GB" b="1" dirty="0" err="1"/>
              <a:t>toàn</a:t>
            </a:r>
            <a:r>
              <a:rPr lang="en-GB" b="1" dirty="0"/>
              <a:t> </a:t>
            </a:r>
            <a:r>
              <a:rPr lang="en-GB" b="1" dirty="0" err="1"/>
              <a:t>quốc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00522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267" y="101072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GB" b="1" dirty="0" err="1"/>
              <a:t>Vắc</a:t>
            </a:r>
            <a:r>
              <a:rPr lang="en-GB" b="1" dirty="0"/>
              <a:t> </a:t>
            </a:r>
            <a:r>
              <a:rPr lang="en-GB" b="1" dirty="0" err="1"/>
              <a:t>xin</a:t>
            </a:r>
            <a:r>
              <a:rPr lang="en-GB" b="1" dirty="0"/>
              <a:t> 5 </a:t>
            </a:r>
            <a:r>
              <a:rPr lang="en-GB" b="1" dirty="0" err="1"/>
              <a:t>trong</a:t>
            </a:r>
            <a:r>
              <a:rPr lang="en-GB" b="1" dirty="0"/>
              <a:t> 1 </a:t>
            </a:r>
            <a:r>
              <a:rPr lang="en-GB" b="1" dirty="0" err="1"/>
              <a:t>sử</a:t>
            </a:r>
            <a:r>
              <a:rPr lang="en-GB" b="1" dirty="0"/>
              <a:t> </a:t>
            </a:r>
            <a:r>
              <a:rPr lang="en-GB" b="1" dirty="0" err="1"/>
              <a:t>dụng</a:t>
            </a:r>
            <a:r>
              <a:rPr lang="en-GB" b="1" dirty="0"/>
              <a:t> </a:t>
            </a:r>
            <a:r>
              <a:rPr lang="en-GB" b="1" dirty="0" err="1"/>
              <a:t>trong</a:t>
            </a:r>
            <a:r>
              <a:rPr lang="en-GB" b="1" dirty="0"/>
              <a:t> TCMR </a:t>
            </a:r>
            <a:r>
              <a:rPr lang="en-GB" b="1" dirty="0" err="1"/>
              <a:t>Việt</a:t>
            </a:r>
            <a:r>
              <a:rPr lang="en-GB" b="1" dirty="0"/>
              <a:t> Nam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sz="2800" dirty="0" err="1" smtClean="0"/>
              <a:t>Việt</a:t>
            </a:r>
            <a:r>
              <a:rPr lang="en-US" sz="2800" dirty="0" smtClean="0"/>
              <a:t> Nam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vắc</a:t>
            </a:r>
            <a:r>
              <a:rPr lang="en-US" sz="2800" dirty="0" smtClean="0"/>
              <a:t> </a:t>
            </a:r>
            <a:r>
              <a:rPr lang="en-US" sz="2800" dirty="0" err="1" smtClean="0"/>
              <a:t>xin</a:t>
            </a:r>
            <a:r>
              <a:rPr lang="en-US" sz="2800" dirty="0" smtClean="0"/>
              <a:t> </a:t>
            </a:r>
            <a:r>
              <a:rPr lang="en-US" sz="2800" dirty="0" err="1" smtClean="0"/>
              <a:t>Quinvaxem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r>
              <a:rPr lang="en-US" sz="2800" dirty="0" smtClean="0"/>
              <a:t> </a:t>
            </a:r>
            <a:r>
              <a:rPr lang="en-US" sz="2800" dirty="0" err="1" smtClean="0"/>
              <a:t>khi</a:t>
            </a:r>
            <a:r>
              <a:rPr lang="en-US" sz="2800" dirty="0" smtClean="0"/>
              <a:t> </a:t>
            </a:r>
            <a:r>
              <a:rPr lang="en-US" sz="2800" dirty="0" err="1" smtClean="0"/>
              <a:t>vắc</a:t>
            </a:r>
            <a:r>
              <a:rPr lang="en-US" sz="2800" dirty="0" smtClean="0"/>
              <a:t> </a:t>
            </a:r>
            <a:r>
              <a:rPr lang="en-US" sz="2800" dirty="0" err="1" smtClean="0"/>
              <a:t>xin</a:t>
            </a:r>
            <a:r>
              <a:rPr lang="en-US" sz="2800" dirty="0" smtClean="0"/>
              <a:t> </a:t>
            </a:r>
            <a:r>
              <a:rPr lang="en-US" sz="2800" dirty="0" err="1" smtClean="0"/>
              <a:t>này</a:t>
            </a:r>
            <a:r>
              <a:rPr lang="en-US" sz="2800" dirty="0" smtClean="0"/>
              <a:t> </a:t>
            </a:r>
            <a:r>
              <a:rPr lang="en-US" sz="2800" dirty="0" err="1"/>
              <a:t>ngừng</a:t>
            </a:r>
            <a:r>
              <a:rPr lang="en-US" sz="2800" dirty="0"/>
              <a:t> </a:t>
            </a:r>
            <a:r>
              <a:rPr lang="en-US" sz="2800" dirty="0" err="1"/>
              <a:t>sản</a:t>
            </a:r>
            <a:r>
              <a:rPr lang="en-US" sz="2800" dirty="0"/>
              <a:t> </a:t>
            </a:r>
            <a:r>
              <a:rPr lang="en-US" sz="2800" dirty="0" err="1"/>
              <a:t>xuất</a:t>
            </a:r>
            <a:r>
              <a:rPr lang="en-US" sz="2800" dirty="0"/>
              <a:t>, TCMR </a:t>
            </a:r>
            <a:r>
              <a:rPr lang="en-US" sz="2800" dirty="0" err="1"/>
              <a:t>cần</a:t>
            </a:r>
            <a:r>
              <a:rPr lang="en-US" sz="2800" dirty="0"/>
              <a:t> </a:t>
            </a:r>
            <a:r>
              <a:rPr lang="en-US" sz="2800" dirty="0" err="1"/>
              <a:t>chọn</a:t>
            </a:r>
            <a:r>
              <a:rPr lang="en-US" sz="2800" dirty="0"/>
              <a:t> </a:t>
            </a:r>
            <a:r>
              <a:rPr lang="en-US" sz="2800" dirty="0" err="1"/>
              <a:t>vắc</a:t>
            </a:r>
            <a:r>
              <a:rPr lang="en-US" sz="2800" dirty="0"/>
              <a:t> </a:t>
            </a:r>
            <a:r>
              <a:rPr lang="en-US" sz="2800" dirty="0" err="1"/>
              <a:t>xin</a:t>
            </a:r>
            <a:r>
              <a:rPr lang="en-US" sz="2800" dirty="0"/>
              <a:t>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thế</a:t>
            </a:r>
            <a:r>
              <a:rPr lang="en-US" sz="2800" dirty="0"/>
              <a:t> 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ComBE</a:t>
            </a:r>
            <a:r>
              <a:rPr lang="en-US" sz="2800" dirty="0"/>
              <a:t> Five </a:t>
            </a:r>
            <a:r>
              <a:rPr lang="en-US" sz="2800" dirty="0" err="1"/>
              <a:t>và</a:t>
            </a:r>
            <a:r>
              <a:rPr lang="en-US" sz="2800" dirty="0"/>
              <a:t> SII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sz="2800" dirty="0" err="1"/>
              <a:t>ComBE</a:t>
            </a:r>
            <a:r>
              <a:rPr lang="en-US" sz="2800" dirty="0"/>
              <a:t> Five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triển</a:t>
            </a:r>
            <a:r>
              <a:rPr lang="en-US" sz="2800" dirty="0"/>
              <a:t> </a:t>
            </a:r>
            <a:r>
              <a:rPr lang="en-US" sz="2800" dirty="0" err="1"/>
              <a:t>khai</a:t>
            </a:r>
            <a:r>
              <a:rPr lang="en-US" sz="2800" dirty="0"/>
              <a:t> </a:t>
            </a:r>
            <a:r>
              <a:rPr lang="en-US" sz="2800" dirty="0" err="1"/>
              <a:t>trên</a:t>
            </a:r>
            <a:r>
              <a:rPr lang="en-US" sz="2800" dirty="0"/>
              <a:t> </a:t>
            </a:r>
            <a:r>
              <a:rPr lang="en-US" sz="2800" dirty="0" err="1"/>
              <a:t>quy</a:t>
            </a:r>
            <a:r>
              <a:rPr lang="en-US" sz="2800" dirty="0"/>
              <a:t> </a:t>
            </a:r>
            <a:r>
              <a:rPr lang="en-US" sz="2800" dirty="0" err="1"/>
              <a:t>mô</a:t>
            </a:r>
            <a:r>
              <a:rPr lang="en-US" sz="2800" dirty="0"/>
              <a:t> </a:t>
            </a:r>
            <a:r>
              <a:rPr lang="en-US" sz="2800" dirty="0" err="1"/>
              <a:t>nhỏ</a:t>
            </a:r>
            <a:r>
              <a:rPr lang="en-US" sz="2800" dirty="0"/>
              <a:t> </a:t>
            </a:r>
            <a:r>
              <a:rPr lang="en-US" sz="2800" dirty="0" err="1"/>
              <a:t>tại</a:t>
            </a:r>
            <a:r>
              <a:rPr lang="en-US" sz="2800" dirty="0"/>
              <a:t> 7 </a:t>
            </a:r>
            <a:r>
              <a:rPr lang="en-US" sz="2800" dirty="0" err="1"/>
              <a:t>tỉnh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kết</a:t>
            </a:r>
            <a:r>
              <a:rPr lang="en-US" sz="2800" dirty="0"/>
              <a:t> </a:t>
            </a:r>
            <a:r>
              <a:rPr lang="en-US" sz="2800" dirty="0" err="1"/>
              <a:t>quả</a:t>
            </a:r>
            <a:r>
              <a:rPr lang="en-US" sz="2800" dirty="0"/>
              <a:t> </a:t>
            </a:r>
            <a:r>
              <a:rPr lang="en-US" sz="2800" dirty="0" err="1"/>
              <a:t>khả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sau</a:t>
            </a:r>
            <a:r>
              <a:rPr lang="en-US" sz="2800" dirty="0"/>
              <a:t> </a:t>
            </a:r>
            <a:r>
              <a:rPr lang="en-US" sz="2800" dirty="0" err="1"/>
              <a:t>đó</a:t>
            </a:r>
            <a:r>
              <a:rPr lang="en-US" sz="2800" dirty="0"/>
              <a:t> </a:t>
            </a:r>
            <a:r>
              <a:rPr lang="en-US" sz="2800" dirty="0" err="1"/>
              <a:t>triển</a:t>
            </a:r>
            <a:r>
              <a:rPr lang="en-US" sz="2800" dirty="0"/>
              <a:t> </a:t>
            </a:r>
            <a:r>
              <a:rPr lang="en-US" sz="2800" dirty="0" err="1"/>
              <a:t>khai</a:t>
            </a:r>
            <a:r>
              <a:rPr lang="en-US" sz="2800" dirty="0"/>
              <a:t> </a:t>
            </a:r>
            <a:r>
              <a:rPr lang="en-US" sz="2800" dirty="0" err="1"/>
              <a:t>diện</a:t>
            </a:r>
            <a:r>
              <a:rPr lang="en-US" sz="2800" dirty="0"/>
              <a:t> </a:t>
            </a:r>
            <a:r>
              <a:rPr lang="en-US" sz="2800" dirty="0" err="1"/>
              <a:t>rộng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tháng</a:t>
            </a:r>
            <a:r>
              <a:rPr lang="en-US" sz="2800" dirty="0"/>
              <a:t> 12/2018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sz="2800" dirty="0" err="1"/>
              <a:t>Triển</a:t>
            </a:r>
            <a:r>
              <a:rPr lang="en-US" sz="2800" dirty="0"/>
              <a:t> </a:t>
            </a:r>
            <a:r>
              <a:rPr lang="en-US" sz="2800" dirty="0" err="1"/>
              <a:t>khai</a:t>
            </a:r>
            <a:r>
              <a:rPr lang="en-US" sz="2800" dirty="0"/>
              <a:t> </a:t>
            </a:r>
            <a:r>
              <a:rPr lang="en-US" sz="2800" dirty="0" err="1"/>
              <a:t>quy</a:t>
            </a:r>
            <a:r>
              <a:rPr lang="en-US" sz="2800" dirty="0"/>
              <a:t> </a:t>
            </a:r>
            <a:r>
              <a:rPr lang="en-US" sz="2800" dirty="0" err="1"/>
              <a:t>mô</a:t>
            </a:r>
            <a:r>
              <a:rPr lang="en-US" sz="2800" dirty="0"/>
              <a:t> </a:t>
            </a:r>
            <a:r>
              <a:rPr lang="en-US" sz="2800" dirty="0" err="1"/>
              <a:t>nhỏ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vắc</a:t>
            </a:r>
            <a:r>
              <a:rPr lang="en-US" sz="2800" dirty="0"/>
              <a:t> </a:t>
            </a:r>
            <a:r>
              <a:rPr lang="en-US" sz="2800" dirty="0" err="1"/>
              <a:t>xin</a:t>
            </a:r>
            <a:r>
              <a:rPr lang="en-US" sz="2800" dirty="0"/>
              <a:t> do </a:t>
            </a:r>
            <a:r>
              <a:rPr lang="en-US" sz="2800" dirty="0" smtClean="0"/>
              <a:t>SII </a:t>
            </a:r>
            <a:r>
              <a:rPr lang="en-US" sz="2800" dirty="0" err="1" smtClean="0"/>
              <a:t>sản</a:t>
            </a:r>
            <a:r>
              <a:rPr lang="en-US" sz="2800" dirty="0" smtClean="0"/>
              <a:t> </a:t>
            </a:r>
            <a:r>
              <a:rPr lang="en-US" sz="2800" dirty="0" err="1"/>
              <a:t>xuất</a:t>
            </a:r>
            <a:r>
              <a:rPr lang="en-US" sz="2800" dirty="0"/>
              <a:t> </a:t>
            </a:r>
            <a:r>
              <a:rPr lang="en-US" sz="2800" dirty="0" err="1"/>
              <a:t>sẽ</a:t>
            </a:r>
            <a:r>
              <a:rPr lang="en-US" sz="2800" dirty="0"/>
              <a:t> </a:t>
            </a:r>
            <a:r>
              <a:rPr lang="en-US" sz="2800" dirty="0" err="1"/>
              <a:t>bắt</a:t>
            </a:r>
            <a:r>
              <a:rPr lang="en-US" sz="2800" dirty="0"/>
              <a:t> </a:t>
            </a:r>
            <a:r>
              <a:rPr lang="en-US" sz="2800" dirty="0" err="1"/>
              <a:t>đầu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smtClean="0"/>
              <a:t>5/2019</a:t>
            </a:r>
            <a:endParaRPr lang="en-GB" sz="2800" dirty="0"/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73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1546EAD-C0EC-4488-ABD5-A8D46F197A1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214333"/>
              </p:ext>
            </p:extLst>
          </p:nvPr>
        </p:nvGraphicFramePr>
        <p:xfrm>
          <a:off x="891345" y="2695264"/>
          <a:ext cx="7369427" cy="2257736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4265144">
                  <a:extLst>
                    <a:ext uri="{9D8B030D-6E8A-4147-A177-3AD203B41FA5}">
                      <a16:colId xmlns:a16="http://schemas.microsoft.com/office/drawing/2014/main" xmlns="" val="767897450"/>
                    </a:ext>
                  </a:extLst>
                </a:gridCol>
                <a:gridCol w="1091911">
                  <a:extLst>
                    <a:ext uri="{9D8B030D-6E8A-4147-A177-3AD203B41FA5}">
                      <a16:colId xmlns:a16="http://schemas.microsoft.com/office/drawing/2014/main" xmlns="" val="1070233558"/>
                    </a:ext>
                  </a:extLst>
                </a:gridCol>
                <a:gridCol w="1020308">
                  <a:extLst>
                    <a:ext uri="{9D8B030D-6E8A-4147-A177-3AD203B41FA5}">
                      <a16:colId xmlns:a16="http://schemas.microsoft.com/office/drawing/2014/main" xmlns="" val="2286312439"/>
                    </a:ext>
                  </a:extLst>
                </a:gridCol>
                <a:gridCol w="992064">
                  <a:extLst>
                    <a:ext uri="{9D8B030D-6E8A-4147-A177-3AD203B41FA5}">
                      <a16:colId xmlns:a16="http://schemas.microsoft.com/office/drawing/2014/main" xmlns="" val="4071844884"/>
                    </a:ext>
                  </a:extLst>
                </a:gridCol>
              </a:tblGrid>
              <a:tr h="34901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Nguyên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nhân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TV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Khỏi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Tổng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7667596"/>
                  </a:ext>
                </a:extLst>
              </a:tr>
              <a:tr h="180748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Do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bản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chất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vắc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xin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7647905"/>
                  </a:ext>
                </a:extLst>
              </a:tr>
              <a:tr h="345310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Do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vắc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xin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bị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hỏng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  <a:latin typeface="+mj-lt"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8520590"/>
                  </a:ext>
                </a:extLst>
              </a:tr>
              <a:tr h="180748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Sai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sót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trong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tiêm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chủng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  <a:latin typeface="+mj-lt"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2023706"/>
                  </a:ext>
                </a:extLst>
              </a:tr>
              <a:tr h="180748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Lo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sợ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khi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tiêm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chủng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  <a:latin typeface="+mj-lt"/>
                        </a:rPr>
                        <a:t>0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9836073"/>
                  </a:ext>
                </a:extLst>
              </a:tr>
              <a:tr h="180748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Trùng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hợp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ngẫu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nhiên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18570409"/>
                  </a:ext>
                </a:extLst>
              </a:tr>
              <a:tr h="180748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Không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xác</a:t>
                      </a:r>
                      <a:r>
                        <a:rPr lang="en-US" sz="20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000" u="none" strike="noStrike" dirty="0" err="1">
                          <a:effectLst/>
                          <a:latin typeface="+mj-lt"/>
                        </a:rPr>
                        <a:t>định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8980063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4910" y="4953000"/>
            <a:ext cx="885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373 </a:t>
            </a:r>
            <a:r>
              <a:rPr lang="en-US" sz="2000" b="1" dirty="0" err="1"/>
              <a:t>trường</a:t>
            </a:r>
            <a:r>
              <a:rPr lang="en-US" sz="2000" b="1" dirty="0"/>
              <a:t> </a:t>
            </a:r>
            <a:r>
              <a:rPr lang="en-US" sz="2000" b="1" dirty="0" err="1"/>
              <a:t>hợp</a:t>
            </a:r>
            <a:r>
              <a:rPr lang="en-US" sz="2000" b="1" dirty="0"/>
              <a:t> </a:t>
            </a:r>
            <a:r>
              <a:rPr lang="en-US" sz="2000" b="1" dirty="0" err="1"/>
              <a:t>phản</a:t>
            </a:r>
            <a:r>
              <a:rPr lang="en-US" sz="2000" b="1" dirty="0"/>
              <a:t> </a:t>
            </a:r>
            <a:r>
              <a:rPr lang="en-US" sz="2000" b="1" dirty="0" err="1"/>
              <a:t>ứng</a:t>
            </a:r>
            <a:r>
              <a:rPr lang="en-US" sz="2000" b="1" dirty="0"/>
              <a:t> </a:t>
            </a:r>
            <a:r>
              <a:rPr lang="en-US" sz="2000" b="1" dirty="0" err="1"/>
              <a:t>nhẹ</a:t>
            </a:r>
            <a:r>
              <a:rPr lang="en-US" sz="2000" b="1" dirty="0"/>
              <a:t>: </a:t>
            </a:r>
          </a:p>
          <a:p>
            <a:pPr algn="just"/>
            <a:r>
              <a:rPr lang="en-US" sz="2000" dirty="0"/>
              <a:t>- </a:t>
            </a:r>
            <a:r>
              <a:rPr lang="en-US" sz="2000" dirty="0" err="1"/>
              <a:t>Sốt</a:t>
            </a:r>
            <a:r>
              <a:rPr lang="en-US" sz="2000" dirty="0"/>
              <a:t> (&gt;39</a:t>
            </a:r>
            <a:r>
              <a:rPr lang="en-US" sz="2000" baseline="30000" dirty="0"/>
              <a:t>o</a:t>
            </a:r>
            <a:r>
              <a:rPr lang="en-US" sz="2000" dirty="0"/>
              <a:t>C): 249 </a:t>
            </a:r>
            <a:r>
              <a:rPr lang="en-US" sz="2000" dirty="0" err="1"/>
              <a:t>trường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.</a:t>
            </a:r>
          </a:p>
          <a:p>
            <a:pPr algn="just"/>
            <a:r>
              <a:rPr lang="en-US" sz="2000" dirty="0"/>
              <a:t>- </a:t>
            </a:r>
            <a:r>
              <a:rPr lang="en-US" sz="2000" dirty="0" err="1"/>
              <a:t>Sưng</a:t>
            </a:r>
            <a:r>
              <a:rPr lang="en-US" sz="2000" dirty="0"/>
              <a:t> </a:t>
            </a:r>
            <a:r>
              <a:rPr lang="en-US" sz="2000" dirty="0" err="1"/>
              <a:t>đau</a:t>
            </a:r>
            <a:r>
              <a:rPr lang="en-US" sz="2000" dirty="0"/>
              <a:t> </a:t>
            </a:r>
            <a:r>
              <a:rPr lang="en-US" sz="2000" dirty="0" err="1"/>
              <a:t>tại</a:t>
            </a:r>
            <a:r>
              <a:rPr lang="en-US" sz="2000" dirty="0"/>
              <a:t> </a:t>
            </a:r>
            <a:r>
              <a:rPr lang="en-US" sz="2000" dirty="0" err="1"/>
              <a:t>chỗ</a:t>
            </a:r>
            <a:r>
              <a:rPr lang="en-US" sz="2000" dirty="0"/>
              <a:t> </a:t>
            </a:r>
            <a:r>
              <a:rPr lang="en-US" sz="2000" dirty="0" err="1"/>
              <a:t>tiêm</a:t>
            </a:r>
            <a:r>
              <a:rPr lang="en-US" sz="2000" dirty="0"/>
              <a:t>: 166 .</a:t>
            </a:r>
          </a:p>
          <a:p>
            <a:pPr algn="just"/>
            <a:r>
              <a:rPr lang="en-US" sz="2000" dirty="0"/>
              <a:t>-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triệu</a:t>
            </a:r>
            <a:r>
              <a:rPr lang="en-US" sz="2000" dirty="0"/>
              <a:t> </a:t>
            </a:r>
            <a:r>
              <a:rPr lang="en-US" sz="2000" dirty="0" err="1"/>
              <a:t>chứng</a:t>
            </a:r>
            <a:r>
              <a:rPr lang="en-US" sz="2000" dirty="0"/>
              <a:t> </a:t>
            </a:r>
            <a:r>
              <a:rPr lang="en-US" sz="2000" dirty="0" err="1"/>
              <a:t>khác</a:t>
            </a:r>
            <a:r>
              <a:rPr lang="en-US" sz="2000" dirty="0"/>
              <a:t>: 64.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9338" y="1268112"/>
            <a:ext cx="88569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7 </a:t>
            </a:r>
            <a:r>
              <a:rPr lang="en-US" sz="25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tỉnh</a:t>
            </a:r>
            <a:r>
              <a:rPr lang="en-US" sz="25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triển</a:t>
            </a:r>
            <a:r>
              <a:rPr lang="en-US" sz="25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khai</a:t>
            </a:r>
            <a:r>
              <a:rPr lang="en-US" sz="25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bao </a:t>
            </a:r>
            <a:r>
              <a:rPr lang="en-US" sz="25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gồm</a:t>
            </a:r>
            <a:r>
              <a:rPr lang="en-US" sz="2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en-US" sz="25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Hà</a:t>
            </a:r>
            <a:r>
              <a:rPr lang="en-US" sz="2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Nam, </a:t>
            </a:r>
            <a:r>
              <a:rPr lang="en-US" sz="25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Bắc</a:t>
            </a:r>
            <a:r>
              <a:rPr lang="en-US" sz="2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Giang</a:t>
            </a:r>
            <a:r>
              <a:rPr lang="en-US" sz="2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5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Yên</a:t>
            </a:r>
            <a:r>
              <a:rPr lang="en-US" sz="2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Bái</a:t>
            </a:r>
            <a:r>
              <a:rPr lang="en-US" sz="2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5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Bình</a:t>
            </a:r>
            <a:r>
              <a:rPr lang="en-US" sz="2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Định</a:t>
            </a:r>
            <a:r>
              <a:rPr lang="en-US" sz="2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5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Kon</a:t>
            </a:r>
            <a:r>
              <a:rPr lang="en-US" sz="2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Tum, </a:t>
            </a:r>
            <a:r>
              <a:rPr lang="en-US" sz="25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Đồng</a:t>
            </a:r>
            <a:r>
              <a:rPr lang="en-US" sz="2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Tháp</a:t>
            </a:r>
            <a:r>
              <a:rPr lang="en-US" sz="25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BR-VT.  </a:t>
            </a:r>
            <a:r>
              <a:rPr lang="en-US" sz="25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Tổng</a:t>
            </a:r>
            <a:r>
              <a:rPr lang="en-US" sz="2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số</a:t>
            </a:r>
            <a:r>
              <a:rPr lang="en-US" sz="2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7.969 </a:t>
            </a:r>
            <a:r>
              <a:rPr lang="en-US" sz="25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liều</a:t>
            </a:r>
            <a:r>
              <a:rPr lang="en-US" sz="2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được</a:t>
            </a:r>
            <a:r>
              <a:rPr lang="en-US" sz="2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sử</a:t>
            </a:r>
            <a:r>
              <a:rPr lang="en-US" sz="2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5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dụng</a:t>
            </a:r>
            <a:endParaRPr lang="en-US" sz="2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7567" y="-76200"/>
            <a:ext cx="88569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cs typeface="Times New Roman" pitchFamily="18" charset="0"/>
              </a:rPr>
              <a:t>Một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số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trường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hợp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phản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ứng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nặng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sau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tiêm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ComBE</a:t>
            </a:r>
            <a:r>
              <a:rPr lang="en-US" sz="3200" b="1" dirty="0">
                <a:cs typeface="Times New Roman" pitchFamily="18" charset="0"/>
              </a:rPr>
              <a:t> Five </a:t>
            </a:r>
            <a:r>
              <a:rPr lang="en-US" sz="3200" b="1" dirty="0" err="1">
                <a:cs typeface="Times New Roman" pitchFamily="18" charset="0"/>
              </a:rPr>
              <a:t>trong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giai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đoạn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triển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khai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quy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mô</a:t>
            </a:r>
            <a:r>
              <a:rPr lang="en-US" sz="3200" b="1" dirty="0">
                <a:cs typeface="Times New Roman" pitchFamily="18" charset="0"/>
              </a:rPr>
              <a:t> </a:t>
            </a:r>
            <a:r>
              <a:rPr lang="en-US" sz="3200" b="1" dirty="0" err="1">
                <a:cs typeface="Times New Roman" pitchFamily="18" charset="0"/>
              </a:rPr>
              <a:t>nhỏ</a:t>
            </a:r>
            <a:endParaRPr 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6582" y="2233599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  </a:t>
            </a:r>
            <a:r>
              <a:rPr lang="en-US" sz="2400" b="1" dirty="0" err="1">
                <a:solidFill>
                  <a:srgbClr val="002060"/>
                </a:solidFill>
              </a:rPr>
              <a:t>Các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căn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nguyên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được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xác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định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liên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quan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ComBE</a:t>
            </a:r>
            <a:r>
              <a:rPr lang="en-US" sz="2400" b="1" dirty="0">
                <a:solidFill>
                  <a:srgbClr val="002060"/>
                </a:solidFill>
              </a:rPr>
              <a:t> Five, 2018</a:t>
            </a:r>
            <a:endParaRPr lang="vi-VN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9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err="1"/>
              <a:t>Hồ</a:t>
            </a:r>
            <a:r>
              <a:rPr lang="en-GB" b="1" dirty="0"/>
              <a:t> </a:t>
            </a:r>
            <a:r>
              <a:rPr lang="en-GB" b="1" dirty="0" err="1"/>
              <a:t>sơ</a:t>
            </a:r>
            <a:r>
              <a:rPr lang="en-GB" b="1" dirty="0"/>
              <a:t> an </a:t>
            </a:r>
            <a:r>
              <a:rPr lang="en-GB" b="1" dirty="0" err="1"/>
              <a:t>toàn</a:t>
            </a:r>
            <a:r>
              <a:rPr lang="en-GB" b="1" dirty="0"/>
              <a:t> </a:t>
            </a:r>
            <a:r>
              <a:rPr lang="en-GB" b="1" dirty="0" err="1"/>
              <a:t>của</a:t>
            </a:r>
            <a:r>
              <a:rPr lang="en-GB" b="1" dirty="0"/>
              <a:t> </a:t>
            </a:r>
            <a:r>
              <a:rPr lang="en-GB" b="1" dirty="0" err="1"/>
              <a:t>vắc</a:t>
            </a:r>
            <a:r>
              <a:rPr lang="en-GB" b="1" dirty="0"/>
              <a:t> </a:t>
            </a:r>
            <a:r>
              <a:rPr lang="en-GB" b="1" dirty="0" err="1"/>
              <a:t>xin</a:t>
            </a:r>
            <a:r>
              <a:rPr lang="en-GB" b="1" dirty="0"/>
              <a:t> </a:t>
            </a:r>
            <a:r>
              <a:rPr lang="en-GB" b="1" dirty="0" err="1"/>
              <a:t>ComBE</a:t>
            </a:r>
            <a:r>
              <a:rPr lang="en-GB" b="1" dirty="0"/>
              <a:t> Five </a:t>
            </a:r>
            <a:r>
              <a:rPr lang="en-GB" b="1" dirty="0" err="1"/>
              <a:t>và</a:t>
            </a:r>
            <a:r>
              <a:rPr lang="en-GB" b="1" dirty="0"/>
              <a:t> SII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3000" dirty="0" err="1"/>
              <a:t>Các</a:t>
            </a:r>
            <a:r>
              <a:rPr lang="en-GB" sz="3000" dirty="0"/>
              <a:t> </a:t>
            </a:r>
            <a:r>
              <a:rPr lang="en-GB" sz="3000" dirty="0" err="1"/>
              <a:t>vắc</a:t>
            </a:r>
            <a:r>
              <a:rPr lang="en-GB" sz="3000" dirty="0"/>
              <a:t> </a:t>
            </a:r>
            <a:r>
              <a:rPr lang="en-GB" sz="3000" dirty="0" err="1"/>
              <a:t>xin</a:t>
            </a:r>
            <a:r>
              <a:rPr lang="en-GB" sz="3000" dirty="0"/>
              <a:t> 5.1 </a:t>
            </a:r>
            <a:r>
              <a:rPr lang="en-GB" sz="3000" dirty="0" err="1"/>
              <a:t>mà</a:t>
            </a:r>
            <a:r>
              <a:rPr lang="en-GB" sz="3000" dirty="0"/>
              <a:t> </a:t>
            </a:r>
            <a:r>
              <a:rPr lang="en-GB" sz="3000" dirty="0" err="1"/>
              <a:t>Việt</a:t>
            </a:r>
            <a:r>
              <a:rPr lang="en-GB" sz="3000" dirty="0"/>
              <a:t> Nam </a:t>
            </a:r>
            <a:r>
              <a:rPr lang="en-GB" sz="3000" dirty="0" err="1"/>
              <a:t>lựa</a:t>
            </a:r>
            <a:r>
              <a:rPr lang="en-GB" sz="3000" dirty="0"/>
              <a:t> </a:t>
            </a:r>
            <a:r>
              <a:rPr lang="en-GB" sz="3000" dirty="0" err="1"/>
              <a:t>chọn</a:t>
            </a:r>
            <a:r>
              <a:rPr lang="en-GB" sz="3000" dirty="0"/>
              <a:t> </a:t>
            </a:r>
            <a:r>
              <a:rPr lang="en-GB" sz="3000" dirty="0" err="1"/>
              <a:t>có</a:t>
            </a:r>
            <a:r>
              <a:rPr lang="en-GB" sz="3000" dirty="0"/>
              <a:t> </a:t>
            </a:r>
            <a:r>
              <a:rPr lang="en-GB" sz="3000" dirty="0" err="1"/>
              <a:t>hồ</a:t>
            </a:r>
            <a:r>
              <a:rPr lang="en-GB" sz="3000" dirty="0"/>
              <a:t> </a:t>
            </a:r>
            <a:r>
              <a:rPr lang="en-GB" sz="3000" dirty="0" err="1"/>
              <a:t>sơ</a:t>
            </a:r>
            <a:r>
              <a:rPr lang="en-GB" sz="3000" dirty="0"/>
              <a:t> </a:t>
            </a:r>
            <a:r>
              <a:rPr lang="en-GB" sz="3000" dirty="0" err="1"/>
              <a:t>tốt</a:t>
            </a:r>
            <a:r>
              <a:rPr lang="en-GB" sz="3000" dirty="0"/>
              <a:t>:</a:t>
            </a:r>
          </a:p>
          <a:p>
            <a:pPr lvl="1" algn="just"/>
            <a:r>
              <a:rPr lang="en-GB" sz="3000" dirty="0" err="1"/>
              <a:t>Vắc</a:t>
            </a:r>
            <a:r>
              <a:rPr lang="en-GB" sz="3000" dirty="0"/>
              <a:t> </a:t>
            </a:r>
            <a:r>
              <a:rPr lang="en-GB" sz="3000" dirty="0" err="1"/>
              <a:t>xin</a:t>
            </a:r>
            <a:r>
              <a:rPr lang="en-GB" sz="3000" dirty="0"/>
              <a:t> </a:t>
            </a:r>
            <a:r>
              <a:rPr lang="en-GB" sz="3000" dirty="0" err="1"/>
              <a:t>này</a:t>
            </a:r>
            <a:r>
              <a:rPr lang="en-GB" sz="3000" dirty="0"/>
              <a:t> </a:t>
            </a:r>
            <a:r>
              <a:rPr lang="en-GB" sz="3000" dirty="0" err="1"/>
              <a:t>chưa</a:t>
            </a:r>
            <a:r>
              <a:rPr lang="en-GB" sz="3000" dirty="0"/>
              <a:t> </a:t>
            </a:r>
            <a:r>
              <a:rPr lang="en-GB" sz="3000" dirty="0" err="1"/>
              <a:t>hề</a:t>
            </a:r>
            <a:r>
              <a:rPr lang="en-GB" sz="3000" dirty="0"/>
              <a:t> </a:t>
            </a:r>
            <a:r>
              <a:rPr lang="en-GB" sz="3000" dirty="0" err="1"/>
              <a:t>bị</a:t>
            </a:r>
            <a:r>
              <a:rPr lang="en-GB" sz="3000" dirty="0"/>
              <a:t> </a:t>
            </a:r>
            <a:r>
              <a:rPr lang="en-GB" sz="3000" dirty="0" err="1"/>
              <a:t>thu</a:t>
            </a:r>
            <a:r>
              <a:rPr lang="en-GB" sz="3000" dirty="0"/>
              <a:t> </a:t>
            </a:r>
            <a:r>
              <a:rPr lang="en-GB" sz="3000" dirty="0" err="1"/>
              <a:t>hồi</a:t>
            </a:r>
            <a:r>
              <a:rPr lang="en-GB" sz="3000" dirty="0"/>
              <a:t> hay </a:t>
            </a:r>
            <a:r>
              <a:rPr lang="en-GB" sz="3000" dirty="0" err="1"/>
              <a:t>từ</a:t>
            </a:r>
            <a:r>
              <a:rPr lang="en-GB" sz="3000" dirty="0"/>
              <a:t> </a:t>
            </a:r>
            <a:r>
              <a:rPr lang="en-GB" sz="3000" dirty="0" err="1" smtClean="0"/>
              <a:t>chối</a:t>
            </a:r>
            <a:endParaRPr lang="en-GB" sz="3000" dirty="0"/>
          </a:p>
          <a:p>
            <a:pPr lvl="1" algn="just"/>
            <a:r>
              <a:rPr lang="en-GB" sz="3000" dirty="0"/>
              <a:t> </a:t>
            </a:r>
            <a:r>
              <a:rPr lang="en-GB" sz="3000" dirty="0" err="1"/>
              <a:t>Không</a:t>
            </a:r>
            <a:r>
              <a:rPr lang="en-GB" sz="3000" dirty="0"/>
              <a:t> </a:t>
            </a:r>
            <a:r>
              <a:rPr lang="en-GB" sz="3000" dirty="0" err="1"/>
              <a:t>có</a:t>
            </a:r>
            <a:r>
              <a:rPr lang="en-GB" sz="3000" dirty="0"/>
              <a:t> </a:t>
            </a:r>
            <a:r>
              <a:rPr lang="en-GB" sz="3000" dirty="0" err="1"/>
              <a:t>giới</a:t>
            </a:r>
            <a:r>
              <a:rPr lang="en-GB" sz="3000" dirty="0"/>
              <a:t> </a:t>
            </a:r>
            <a:r>
              <a:rPr lang="en-GB" sz="3000" dirty="0" err="1"/>
              <a:t>hạn</a:t>
            </a:r>
            <a:r>
              <a:rPr lang="en-GB" sz="3000" dirty="0"/>
              <a:t> </a:t>
            </a:r>
            <a:r>
              <a:rPr lang="en-GB" sz="3000" dirty="0" err="1"/>
              <a:t>về</a:t>
            </a:r>
            <a:r>
              <a:rPr lang="en-GB" sz="3000" dirty="0"/>
              <a:t> </a:t>
            </a:r>
            <a:r>
              <a:rPr lang="en-GB" sz="3000" dirty="0" err="1"/>
              <a:t>phân</a:t>
            </a:r>
            <a:r>
              <a:rPr lang="en-GB" sz="3000" dirty="0"/>
              <a:t> </a:t>
            </a:r>
            <a:r>
              <a:rPr lang="en-GB" sz="3000" dirty="0" err="1" smtClean="0"/>
              <a:t>phối</a:t>
            </a:r>
            <a:endParaRPr lang="en-GB" sz="3000" dirty="0" smtClean="0"/>
          </a:p>
          <a:p>
            <a:pPr lvl="1" algn="just"/>
            <a:endParaRPr lang="en-GB" sz="3000" dirty="0"/>
          </a:p>
          <a:p>
            <a:pPr algn="just"/>
            <a:r>
              <a:rPr lang="en-US" sz="3000" b="1" dirty="0" err="1"/>
              <a:t>Toàn</a:t>
            </a:r>
            <a:r>
              <a:rPr lang="en-US" sz="3000" b="1" dirty="0"/>
              <a:t> </a:t>
            </a:r>
            <a:r>
              <a:rPr lang="en-US" sz="3000" b="1" dirty="0" err="1"/>
              <a:t>bộ</a:t>
            </a:r>
            <a:r>
              <a:rPr lang="en-US" sz="3000" b="1" dirty="0"/>
              <a:t> </a:t>
            </a:r>
            <a:r>
              <a:rPr lang="en-US" sz="3000" b="1" dirty="0" err="1"/>
              <a:t>các</a:t>
            </a:r>
            <a:r>
              <a:rPr lang="en-US" sz="3000" b="1" dirty="0"/>
              <a:t> </a:t>
            </a:r>
            <a:r>
              <a:rPr lang="en-US" sz="3000" b="1" dirty="0" err="1"/>
              <a:t>vắc</a:t>
            </a:r>
            <a:r>
              <a:rPr lang="en-US" sz="3000" b="1" dirty="0"/>
              <a:t> </a:t>
            </a:r>
            <a:r>
              <a:rPr lang="en-US" sz="3000" b="1" dirty="0" err="1"/>
              <a:t>xin</a:t>
            </a:r>
            <a:r>
              <a:rPr lang="en-US" sz="3000" b="1" dirty="0"/>
              <a:t> </a:t>
            </a:r>
            <a:r>
              <a:rPr lang="en-US" sz="3000" b="1" dirty="0" err="1"/>
              <a:t>phối</a:t>
            </a:r>
            <a:r>
              <a:rPr lang="en-US" sz="3000" b="1" dirty="0"/>
              <a:t> </a:t>
            </a:r>
            <a:r>
              <a:rPr lang="en-US" sz="3000" b="1" dirty="0" err="1"/>
              <a:t>hợp</a:t>
            </a:r>
            <a:r>
              <a:rPr lang="en-US" sz="3000" b="1" dirty="0"/>
              <a:t> </a:t>
            </a:r>
            <a:r>
              <a:rPr lang="en-US" sz="3000" b="1" dirty="0" err="1"/>
              <a:t>tương</a:t>
            </a:r>
            <a:r>
              <a:rPr lang="en-US" sz="3000" b="1" dirty="0"/>
              <a:t> </a:t>
            </a:r>
            <a:r>
              <a:rPr lang="en-US" sz="3000" b="1" dirty="0" err="1"/>
              <a:t>tự</a:t>
            </a:r>
            <a:r>
              <a:rPr lang="en-US" sz="3000" b="1" dirty="0"/>
              <a:t> </a:t>
            </a:r>
            <a:r>
              <a:rPr lang="en-US" sz="3000" b="1" dirty="0" err="1"/>
              <a:t>nhau</a:t>
            </a:r>
            <a:r>
              <a:rPr lang="en-US" sz="3000" b="1" dirty="0"/>
              <a:t> </a:t>
            </a:r>
            <a:r>
              <a:rPr lang="en-US" sz="3000" b="1" dirty="0" err="1"/>
              <a:t>đã</a:t>
            </a:r>
            <a:r>
              <a:rPr lang="en-US" sz="3000" b="1" dirty="0"/>
              <a:t> </a:t>
            </a:r>
            <a:r>
              <a:rPr lang="en-US" sz="3000" b="1" dirty="0" err="1"/>
              <a:t>được</a:t>
            </a:r>
            <a:r>
              <a:rPr lang="en-US" sz="3000" b="1" dirty="0"/>
              <a:t> WHO </a:t>
            </a:r>
            <a:r>
              <a:rPr lang="en-US" sz="3000" b="1" dirty="0" err="1"/>
              <a:t>tiền</a:t>
            </a:r>
            <a:r>
              <a:rPr lang="en-US" sz="3000" b="1" dirty="0"/>
              <a:t> </a:t>
            </a:r>
            <a:r>
              <a:rPr lang="en-US" sz="3000" b="1" dirty="0" err="1"/>
              <a:t>thẩm</a:t>
            </a:r>
            <a:r>
              <a:rPr lang="en-US" sz="3000" b="1" dirty="0"/>
              <a:t> </a:t>
            </a:r>
            <a:r>
              <a:rPr lang="en-US" sz="3000" b="1" dirty="0" err="1"/>
              <a:t>định</a:t>
            </a:r>
            <a:r>
              <a:rPr lang="en-US" sz="3000" b="1" dirty="0"/>
              <a:t> </a:t>
            </a:r>
            <a:r>
              <a:rPr lang="en-US" sz="3000" b="1" dirty="0" err="1"/>
              <a:t>có</a:t>
            </a:r>
            <a:r>
              <a:rPr lang="en-US" sz="3000" b="1" dirty="0"/>
              <a:t> </a:t>
            </a:r>
            <a:r>
              <a:rPr lang="en-US" sz="3000" b="1" dirty="0" err="1"/>
              <a:t>thể</a:t>
            </a:r>
            <a:r>
              <a:rPr lang="en-US" sz="3000" b="1" dirty="0"/>
              <a:t> </a:t>
            </a:r>
            <a:r>
              <a:rPr lang="en-US" sz="3000" b="1" dirty="0" err="1"/>
              <a:t>sử</a:t>
            </a:r>
            <a:r>
              <a:rPr lang="en-US" sz="3000" b="1" dirty="0"/>
              <a:t> </a:t>
            </a:r>
            <a:r>
              <a:rPr lang="en-US" sz="3000" b="1" dirty="0" err="1"/>
              <a:t>dụng</a:t>
            </a:r>
            <a:r>
              <a:rPr lang="en-US" sz="3000" b="1" dirty="0"/>
              <a:t> </a:t>
            </a:r>
            <a:r>
              <a:rPr lang="en-US" sz="3000" b="1" dirty="0" err="1"/>
              <a:t>thay</a:t>
            </a:r>
            <a:r>
              <a:rPr lang="en-US" sz="3000" b="1" dirty="0"/>
              <a:t> </a:t>
            </a:r>
            <a:r>
              <a:rPr lang="en-US" sz="3000" b="1" dirty="0" err="1"/>
              <a:t>thế</a:t>
            </a:r>
            <a:r>
              <a:rPr lang="en-US" sz="3000" b="1" dirty="0"/>
              <a:t> </a:t>
            </a:r>
            <a:r>
              <a:rPr lang="en-US" sz="3000" b="1" dirty="0" err="1"/>
              <a:t>lẫn</a:t>
            </a:r>
            <a:r>
              <a:rPr lang="en-US" sz="3000" b="1" dirty="0"/>
              <a:t> </a:t>
            </a:r>
            <a:r>
              <a:rPr lang="en-US" sz="3000" b="1" dirty="0" err="1"/>
              <a:t>nhau</a:t>
            </a:r>
            <a:endParaRPr lang="en-GB" sz="3000" dirty="0"/>
          </a:p>
          <a:p>
            <a:pPr algn="just"/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30642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3958" y="-10886"/>
            <a:ext cx="8458200" cy="1143000"/>
          </a:xfrm>
        </p:spPr>
        <p:txBody>
          <a:bodyPr>
            <a:normAutofit/>
          </a:bodyPr>
          <a:lstStyle/>
          <a:p>
            <a:r>
              <a:rPr lang="en-US" sz="2800" b="1" dirty="0" err="1"/>
              <a:t>Tỉ</a:t>
            </a:r>
            <a:r>
              <a:rPr lang="en-US" sz="2800" b="1" dirty="0"/>
              <a:t> </a:t>
            </a:r>
            <a:r>
              <a:rPr lang="en-US" sz="2800" b="1" dirty="0" err="1"/>
              <a:t>lệ</a:t>
            </a:r>
            <a:r>
              <a:rPr lang="en-US" sz="2800" b="1" dirty="0"/>
              <a:t> </a:t>
            </a:r>
            <a:r>
              <a:rPr lang="en-US" sz="2800" b="1" dirty="0" err="1"/>
              <a:t>các</a:t>
            </a:r>
            <a:r>
              <a:rPr lang="en-US" sz="2800" b="1" dirty="0"/>
              <a:t> </a:t>
            </a:r>
            <a:r>
              <a:rPr lang="en-US" sz="2800" b="1" dirty="0" err="1"/>
              <a:t>phản</a:t>
            </a:r>
            <a:r>
              <a:rPr lang="en-US" sz="2800" b="1" dirty="0"/>
              <a:t> </a:t>
            </a:r>
            <a:r>
              <a:rPr lang="en-US" sz="2800" b="1" dirty="0" err="1"/>
              <a:t>ứng</a:t>
            </a:r>
            <a:r>
              <a:rPr lang="en-US" sz="2800" b="1" dirty="0"/>
              <a:t> </a:t>
            </a:r>
            <a:r>
              <a:rPr lang="en-US" sz="2800" b="1" dirty="0" err="1"/>
              <a:t>tính</a:t>
            </a:r>
            <a:r>
              <a:rPr lang="en-US" sz="2800" b="1" dirty="0"/>
              <a:t> </a:t>
            </a:r>
            <a:r>
              <a:rPr lang="en-US" sz="2800" b="1" dirty="0" err="1"/>
              <a:t>theo</a:t>
            </a:r>
            <a:r>
              <a:rPr lang="en-US" sz="2800" b="1" dirty="0"/>
              <a:t> </a:t>
            </a:r>
            <a:r>
              <a:rPr lang="en-US" sz="2800" b="1" dirty="0" err="1"/>
              <a:t>thành</a:t>
            </a:r>
            <a:r>
              <a:rPr lang="en-US" sz="2800" b="1" dirty="0"/>
              <a:t> </a:t>
            </a:r>
            <a:r>
              <a:rPr lang="en-US" sz="2800" b="1" dirty="0" err="1"/>
              <a:t>phần</a:t>
            </a:r>
            <a:r>
              <a:rPr lang="en-US" sz="2800" b="1" dirty="0"/>
              <a:t> </a:t>
            </a:r>
            <a:r>
              <a:rPr lang="en-US" sz="2800" b="1" dirty="0" err="1"/>
              <a:t>của</a:t>
            </a:r>
            <a:r>
              <a:rPr lang="en-US" sz="2800" b="1" dirty="0"/>
              <a:t> </a:t>
            </a:r>
            <a:r>
              <a:rPr lang="en-US" sz="2800" b="1" dirty="0" err="1"/>
              <a:t>các</a:t>
            </a:r>
            <a:r>
              <a:rPr lang="en-US" sz="2800" b="1" dirty="0"/>
              <a:t> </a:t>
            </a:r>
            <a:r>
              <a:rPr lang="en-US" sz="2800" b="1" dirty="0" err="1"/>
              <a:t>vắc</a:t>
            </a:r>
            <a:r>
              <a:rPr lang="en-US" sz="2800" b="1" dirty="0"/>
              <a:t> </a:t>
            </a:r>
            <a:r>
              <a:rPr lang="en-US" sz="2800" b="1" dirty="0" err="1"/>
              <a:t>xin</a:t>
            </a:r>
            <a:r>
              <a:rPr lang="en-US" sz="2800" b="1" dirty="0"/>
              <a:t> </a:t>
            </a:r>
            <a:r>
              <a:rPr lang="en-US" sz="2800" b="1" dirty="0" err="1"/>
              <a:t>phối</a:t>
            </a:r>
            <a:r>
              <a:rPr lang="en-US" sz="2800" b="1" dirty="0"/>
              <a:t> </a:t>
            </a:r>
            <a:r>
              <a:rPr lang="en-US" sz="2800" b="1" dirty="0" err="1"/>
              <a:t>hợp</a:t>
            </a:r>
            <a:r>
              <a:rPr lang="en-US" sz="2800" b="1" dirty="0"/>
              <a:t> 5 </a:t>
            </a:r>
            <a:r>
              <a:rPr lang="en-US" sz="2800" b="1" dirty="0" err="1"/>
              <a:t>trong</a:t>
            </a:r>
            <a:r>
              <a:rPr lang="en-US" sz="2800" b="1" dirty="0"/>
              <a:t> 1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6639985"/>
              </p:ext>
            </p:extLst>
          </p:nvPr>
        </p:nvGraphicFramePr>
        <p:xfrm>
          <a:off x="228600" y="1066800"/>
          <a:ext cx="8686800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Phản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ứng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của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vắc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xin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/>
                        <a:t>Vắc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xin</a:t>
                      </a:r>
                      <a:r>
                        <a:rPr lang="en-US" sz="1800" dirty="0"/>
                        <a:t> ho </a:t>
                      </a:r>
                      <a:r>
                        <a:rPr lang="en-US" sz="1800" dirty="0" err="1"/>
                        <a:t>gà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toàn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tế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bào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VGB</a:t>
                      </a:r>
                      <a:endParaRPr lang="en-US" sz="1800" baseline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/>
                        <a:t>Hib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/>
                        <a:t>DPT (Ho </a:t>
                      </a:r>
                      <a:r>
                        <a:rPr lang="en-US" sz="1800" baseline="0" dirty="0" err="1"/>
                        <a:t>gà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toàn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tế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bào</a:t>
                      </a:r>
                      <a:r>
                        <a:rPr lang="en-US" sz="1800" baseline="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sz="1800" dirty="0" err="1"/>
                        <a:t>Sốt</a:t>
                      </a:r>
                      <a:r>
                        <a:rPr lang="en-US" sz="1800" baseline="0" dirty="0"/>
                        <a:t> 37.8-39</a:t>
                      </a:r>
                      <a:r>
                        <a:rPr lang="en-US" sz="1800" baseline="30000" dirty="0"/>
                        <a:t>O</a:t>
                      </a:r>
                      <a:r>
                        <a:rPr lang="en-US" sz="1800" baseline="0" dirty="0"/>
                        <a:t>C 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12.4-44.5%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1-6%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40-75% </a:t>
                      </a:r>
                    </a:p>
                    <a:p>
                      <a:pPr algn="ctr"/>
                      <a:r>
                        <a:rPr lang="en-US" sz="1800" dirty="0"/>
                        <a:t>(fever &gt;40.5</a:t>
                      </a:r>
                      <a:r>
                        <a:rPr lang="en-US" sz="1800" baseline="30000" dirty="0"/>
                        <a:t>O</a:t>
                      </a:r>
                      <a:r>
                        <a:rPr lang="en-US" sz="1800" baseline="0" dirty="0"/>
                        <a:t>C</a:t>
                      </a:r>
                      <a:r>
                        <a:rPr lang="en-US" sz="1800" dirty="0"/>
                        <a:t> 0.3%)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Đỏ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tại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nơi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tiêm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16.4-56.3%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10%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aseline="0" dirty="0" err="1"/>
                        <a:t>Sưng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22.4-38.5%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Đau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14.3-25.6%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3-29%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aseline="0" dirty="0" err="1"/>
                        <a:t>Mệt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mỏi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62%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33-62%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Nôn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13.7%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6-13%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Khóc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thét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kéo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dài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3.5%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3.5%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HHE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57-250 / 100,000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Co </a:t>
                      </a:r>
                      <a:r>
                        <a:rPr lang="en-US" sz="1800" baseline="0" dirty="0" err="1"/>
                        <a:t>giật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6 / 100,000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8-60 / 100,000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aseline="0" dirty="0" err="1"/>
                        <a:t>Bệnh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não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0-5.3 / 1 mil 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None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aseline="0" dirty="0" err="1"/>
                        <a:t>Quá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mẫn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1.3 / 1mil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1.1 / 1mil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1.3  (CI 0.03-7.1)/ 1</a:t>
                      </a:r>
                      <a:r>
                        <a:rPr lang="en-US" sz="1800" baseline="0" dirty="0"/>
                        <a:t> mil 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73072" y="6334780"/>
            <a:ext cx="6051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Source: Immunization safety surveillance guideline, 3</a:t>
            </a:r>
            <a:r>
              <a:rPr lang="en-US" sz="1400" baseline="30000" dirty="0">
                <a:solidFill>
                  <a:schemeClr val="bg1"/>
                </a:solidFill>
              </a:rPr>
              <a:t>rd</a:t>
            </a:r>
            <a:r>
              <a:rPr lang="en-US" sz="1400" dirty="0">
                <a:solidFill>
                  <a:schemeClr val="bg1"/>
                </a:solidFill>
              </a:rPr>
              <a:t> edition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           WHO Information sheet, observed rate of vaccine, Global vaccine safety </a:t>
            </a:r>
          </a:p>
        </p:txBody>
      </p:sp>
    </p:spTree>
    <p:extLst>
      <p:ext uri="{BB962C8B-B14F-4D97-AF65-F5344CB8AC3E}">
        <p14:creationId xmlns:p14="http://schemas.microsoft.com/office/powerpoint/2010/main" val="427103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GB" b="1" dirty="0" err="1"/>
              <a:t>Phản</a:t>
            </a:r>
            <a:r>
              <a:rPr lang="en-GB" b="1" dirty="0"/>
              <a:t> </a:t>
            </a:r>
            <a:r>
              <a:rPr lang="en-GB" b="1" dirty="0" err="1"/>
              <a:t>ứng</a:t>
            </a:r>
            <a:r>
              <a:rPr lang="en-GB" b="1" dirty="0"/>
              <a:t> </a:t>
            </a:r>
            <a:r>
              <a:rPr lang="en-GB" b="1" dirty="0" err="1"/>
              <a:t>nặng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tiêm</a:t>
            </a:r>
            <a:r>
              <a:rPr lang="en-GB" b="1" dirty="0"/>
              <a:t> ComBE Five </a:t>
            </a:r>
            <a:r>
              <a:rPr lang="en-GB" b="1" dirty="0" err="1"/>
              <a:t>và</a:t>
            </a:r>
            <a:r>
              <a:rPr lang="en-GB" b="1" dirty="0"/>
              <a:t> SII </a:t>
            </a:r>
            <a:r>
              <a:rPr lang="en-GB" b="1" dirty="0" err="1"/>
              <a:t>trong</a:t>
            </a:r>
            <a:r>
              <a:rPr lang="en-GB" b="1" dirty="0"/>
              <a:t> </a:t>
            </a:r>
            <a:r>
              <a:rPr lang="en-GB" b="1" dirty="0" err="1"/>
              <a:t>báo</a:t>
            </a:r>
            <a:r>
              <a:rPr lang="en-GB" b="1" dirty="0"/>
              <a:t> </a:t>
            </a:r>
            <a:r>
              <a:rPr lang="en-GB" b="1" dirty="0" err="1"/>
              <a:t>cáo</a:t>
            </a:r>
            <a:r>
              <a:rPr lang="en-GB" b="1" dirty="0"/>
              <a:t> </a:t>
            </a:r>
            <a:r>
              <a:rPr lang="en-GB" b="1" dirty="0" err="1"/>
              <a:t>mới</a:t>
            </a:r>
            <a:r>
              <a:rPr lang="en-GB" b="1" dirty="0"/>
              <a:t> </a:t>
            </a:r>
            <a:r>
              <a:rPr lang="en-GB" b="1" dirty="0" err="1"/>
              <a:t>nhất</a:t>
            </a:r>
            <a:r>
              <a:rPr lang="en-GB" b="1" dirty="0"/>
              <a:t> </a:t>
            </a:r>
            <a:r>
              <a:rPr lang="en-GB" b="1" dirty="0" smtClean="0"/>
              <a:t>PƯST 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ts val="600"/>
              </a:spcAft>
            </a:pPr>
            <a:r>
              <a:rPr lang="en-GB" sz="2800" dirty="0"/>
              <a:t>21 </a:t>
            </a:r>
            <a:r>
              <a:rPr lang="en-GB" sz="2800" dirty="0" err="1"/>
              <a:t>trường</a:t>
            </a:r>
            <a:r>
              <a:rPr lang="en-GB" sz="2800" dirty="0"/>
              <a:t> </a:t>
            </a:r>
            <a:r>
              <a:rPr lang="en-GB" sz="2800" dirty="0" err="1"/>
              <a:t>hợp</a:t>
            </a:r>
            <a:r>
              <a:rPr lang="en-GB" sz="2800" dirty="0"/>
              <a:t> </a:t>
            </a:r>
            <a:r>
              <a:rPr lang="en-GB" sz="2800" dirty="0" err="1"/>
              <a:t>phản</a:t>
            </a:r>
            <a:r>
              <a:rPr lang="en-GB" sz="2800" dirty="0"/>
              <a:t> </a:t>
            </a:r>
            <a:r>
              <a:rPr lang="en-GB" sz="2800" dirty="0" err="1"/>
              <a:t>ứng</a:t>
            </a:r>
            <a:r>
              <a:rPr lang="en-GB" sz="2800" dirty="0"/>
              <a:t> </a:t>
            </a:r>
            <a:r>
              <a:rPr lang="en-GB" sz="2800" dirty="0" err="1"/>
              <a:t>nặng</a:t>
            </a:r>
            <a:r>
              <a:rPr lang="en-GB" sz="2800" dirty="0"/>
              <a:t> </a:t>
            </a:r>
            <a:r>
              <a:rPr lang="en-GB" sz="2800" dirty="0" err="1"/>
              <a:t>sau</a:t>
            </a:r>
            <a:r>
              <a:rPr lang="en-GB" sz="2800" dirty="0"/>
              <a:t> </a:t>
            </a:r>
            <a:r>
              <a:rPr lang="en-GB" sz="2800" dirty="0" err="1"/>
              <a:t>tiêm</a:t>
            </a:r>
            <a:r>
              <a:rPr lang="en-GB" sz="2800" dirty="0"/>
              <a:t> </a:t>
            </a:r>
            <a:r>
              <a:rPr lang="en-GB" sz="2800" dirty="0" err="1"/>
              <a:t>vắc</a:t>
            </a:r>
            <a:r>
              <a:rPr lang="en-GB" sz="2800" dirty="0"/>
              <a:t> </a:t>
            </a:r>
            <a:r>
              <a:rPr lang="en-GB" sz="2800" dirty="0" err="1"/>
              <a:t>xin</a:t>
            </a:r>
            <a:r>
              <a:rPr lang="en-GB" sz="2800" dirty="0"/>
              <a:t> 5.1 </a:t>
            </a:r>
            <a:r>
              <a:rPr lang="en-GB" sz="2800" dirty="0" err="1"/>
              <a:t>của</a:t>
            </a:r>
            <a:r>
              <a:rPr lang="en-GB" sz="2800" dirty="0"/>
              <a:t> SII </a:t>
            </a:r>
            <a:r>
              <a:rPr lang="en-GB" sz="2800" dirty="0" err="1"/>
              <a:t>trong</a:t>
            </a:r>
            <a:r>
              <a:rPr lang="en-GB" sz="2800" dirty="0"/>
              <a:t> </a:t>
            </a:r>
            <a:r>
              <a:rPr lang="en-GB" sz="2800" dirty="0" err="1"/>
              <a:t>đó</a:t>
            </a:r>
            <a:r>
              <a:rPr lang="en-GB" sz="2800" dirty="0"/>
              <a:t> </a:t>
            </a:r>
            <a:r>
              <a:rPr lang="en-GB" sz="2800" dirty="0" err="1"/>
              <a:t>có</a:t>
            </a:r>
            <a:r>
              <a:rPr lang="en-GB" sz="2800" dirty="0"/>
              <a:t> 3 </a:t>
            </a:r>
            <a:r>
              <a:rPr lang="en-GB" sz="2800" dirty="0" err="1"/>
              <a:t>trường</a:t>
            </a:r>
            <a:r>
              <a:rPr lang="en-GB" sz="2800" dirty="0"/>
              <a:t> </a:t>
            </a:r>
            <a:r>
              <a:rPr lang="en-GB" sz="2800" dirty="0" err="1"/>
              <a:t>hợp</a:t>
            </a:r>
            <a:r>
              <a:rPr lang="en-GB" sz="2800" dirty="0"/>
              <a:t> </a:t>
            </a:r>
            <a:r>
              <a:rPr lang="en-GB" sz="2800" dirty="0" err="1"/>
              <a:t>tử</a:t>
            </a:r>
            <a:r>
              <a:rPr lang="en-GB" sz="2800" dirty="0"/>
              <a:t> </a:t>
            </a:r>
            <a:r>
              <a:rPr lang="en-GB" sz="2800" dirty="0" err="1"/>
              <a:t>vong</a:t>
            </a:r>
            <a:r>
              <a:rPr lang="en-GB" sz="2800" dirty="0"/>
              <a:t> (</a:t>
            </a:r>
            <a:r>
              <a:rPr lang="en-GB" sz="2800" dirty="0" err="1"/>
              <a:t>được</a:t>
            </a:r>
            <a:r>
              <a:rPr lang="en-GB" sz="2800" dirty="0"/>
              <a:t> </a:t>
            </a:r>
            <a:r>
              <a:rPr lang="en-GB" sz="2800" dirty="0" err="1"/>
              <a:t>xác</a:t>
            </a:r>
            <a:r>
              <a:rPr lang="en-GB" sz="2800" dirty="0"/>
              <a:t> </a:t>
            </a:r>
            <a:r>
              <a:rPr lang="en-GB" sz="2800" dirty="0" err="1"/>
              <a:t>định</a:t>
            </a:r>
            <a:r>
              <a:rPr lang="en-GB" sz="2800" dirty="0"/>
              <a:t> </a:t>
            </a:r>
            <a:r>
              <a:rPr lang="en-GB" sz="2800" dirty="0" err="1"/>
              <a:t>là</a:t>
            </a:r>
            <a:r>
              <a:rPr lang="en-GB" sz="2800" dirty="0"/>
              <a:t> </a:t>
            </a:r>
            <a:r>
              <a:rPr lang="en-GB" sz="2800" dirty="0" err="1"/>
              <a:t>trùng</a:t>
            </a:r>
            <a:r>
              <a:rPr lang="en-GB" sz="2800" dirty="0"/>
              <a:t> </a:t>
            </a:r>
            <a:r>
              <a:rPr lang="en-GB" sz="2800" dirty="0" err="1"/>
              <a:t>hợp</a:t>
            </a:r>
            <a:r>
              <a:rPr lang="en-GB" sz="2800" dirty="0"/>
              <a:t> </a:t>
            </a:r>
            <a:r>
              <a:rPr lang="en-GB" sz="2800" dirty="0" err="1"/>
              <a:t>ngẫu</a:t>
            </a:r>
            <a:r>
              <a:rPr lang="en-GB" sz="2800" dirty="0"/>
              <a:t> </a:t>
            </a:r>
            <a:r>
              <a:rPr lang="en-GB" sz="2800" dirty="0" err="1"/>
              <a:t>nhiên</a:t>
            </a:r>
            <a:r>
              <a:rPr lang="en-GB" sz="2800" dirty="0"/>
              <a:t>).</a:t>
            </a:r>
          </a:p>
          <a:p>
            <a:pPr algn="just">
              <a:spcAft>
                <a:spcPts val="600"/>
              </a:spcAft>
            </a:pPr>
            <a:r>
              <a:rPr lang="en-GB" sz="2800" dirty="0" err="1"/>
              <a:t>Với</a:t>
            </a:r>
            <a:r>
              <a:rPr lang="en-GB" sz="2800" dirty="0"/>
              <a:t> ComBE Five, 7 </a:t>
            </a:r>
            <a:r>
              <a:rPr lang="en-GB" sz="2800" dirty="0" err="1"/>
              <a:t>trường</a:t>
            </a:r>
            <a:r>
              <a:rPr lang="en-GB" sz="2800" dirty="0"/>
              <a:t> </a:t>
            </a:r>
            <a:r>
              <a:rPr lang="en-GB" sz="2800" dirty="0" err="1"/>
              <a:t>hợp</a:t>
            </a:r>
            <a:r>
              <a:rPr lang="en-GB" sz="2800" dirty="0"/>
              <a:t> </a:t>
            </a:r>
            <a:r>
              <a:rPr lang="en-GB" sz="2800" dirty="0" err="1"/>
              <a:t>tử</a:t>
            </a:r>
            <a:r>
              <a:rPr lang="en-GB" sz="2800" dirty="0"/>
              <a:t> </a:t>
            </a:r>
            <a:r>
              <a:rPr lang="en-GB" sz="2800" dirty="0" err="1"/>
              <a:t>vong</a:t>
            </a:r>
            <a:r>
              <a:rPr lang="en-GB" sz="2800" dirty="0"/>
              <a:t> </a:t>
            </a:r>
            <a:r>
              <a:rPr lang="en-GB" sz="2800" dirty="0" err="1"/>
              <a:t>được</a:t>
            </a:r>
            <a:r>
              <a:rPr lang="en-GB" sz="2800" dirty="0"/>
              <a:t> </a:t>
            </a:r>
            <a:r>
              <a:rPr lang="en-GB" sz="2800" dirty="0" err="1"/>
              <a:t>ghi</a:t>
            </a:r>
            <a:r>
              <a:rPr lang="en-GB" sz="2800" dirty="0"/>
              <a:t> </a:t>
            </a:r>
            <a:r>
              <a:rPr lang="en-GB" sz="2800" dirty="0" err="1"/>
              <a:t>nhận</a:t>
            </a:r>
            <a:r>
              <a:rPr lang="en-GB" sz="2800" dirty="0"/>
              <a:t> </a:t>
            </a:r>
            <a:r>
              <a:rPr lang="en-GB" sz="2800" dirty="0" err="1"/>
              <a:t>tại</a:t>
            </a:r>
            <a:r>
              <a:rPr lang="en-GB" sz="2800" dirty="0"/>
              <a:t> </a:t>
            </a:r>
            <a:r>
              <a:rPr lang="en-GB" sz="2800" dirty="0" err="1"/>
              <a:t>Ấn</a:t>
            </a:r>
            <a:r>
              <a:rPr lang="en-GB" sz="2800" dirty="0"/>
              <a:t> </a:t>
            </a:r>
            <a:r>
              <a:rPr lang="en-GB" sz="2800" dirty="0" err="1"/>
              <a:t>Độ</a:t>
            </a:r>
            <a:r>
              <a:rPr lang="en-GB" sz="2800" dirty="0"/>
              <a:t> </a:t>
            </a:r>
            <a:r>
              <a:rPr lang="en-GB" sz="2800" dirty="0" err="1"/>
              <a:t>cũng</a:t>
            </a:r>
            <a:r>
              <a:rPr lang="en-GB" sz="2800" dirty="0"/>
              <a:t> </a:t>
            </a:r>
            <a:r>
              <a:rPr lang="en-GB" sz="2800" dirty="0" err="1"/>
              <a:t>được</a:t>
            </a:r>
            <a:r>
              <a:rPr lang="en-GB" sz="2800" dirty="0"/>
              <a:t> </a:t>
            </a:r>
            <a:r>
              <a:rPr lang="en-GB" sz="2800" dirty="0" err="1"/>
              <a:t>kết</a:t>
            </a:r>
            <a:r>
              <a:rPr lang="en-GB" sz="2800" dirty="0"/>
              <a:t> </a:t>
            </a:r>
            <a:r>
              <a:rPr lang="en-GB" sz="2800" dirty="0" err="1"/>
              <a:t>là</a:t>
            </a:r>
            <a:r>
              <a:rPr lang="en-GB" sz="2800" dirty="0"/>
              <a:t> </a:t>
            </a:r>
            <a:r>
              <a:rPr lang="en-GB" sz="2800" dirty="0" err="1"/>
              <a:t>trùng</a:t>
            </a:r>
            <a:r>
              <a:rPr lang="en-GB" sz="2800" dirty="0"/>
              <a:t> </a:t>
            </a:r>
            <a:r>
              <a:rPr lang="en-GB" sz="2800" dirty="0" err="1"/>
              <a:t>hợp</a:t>
            </a:r>
            <a:r>
              <a:rPr lang="en-GB" sz="2800" dirty="0"/>
              <a:t>. </a:t>
            </a:r>
          </a:p>
          <a:p>
            <a:pPr algn="just">
              <a:spcAft>
                <a:spcPts val="600"/>
              </a:spcAft>
            </a:pPr>
            <a:r>
              <a:rPr lang="en-GB" sz="2800" dirty="0" err="1" smtClean="0"/>
              <a:t>Các</a:t>
            </a:r>
            <a:r>
              <a:rPr lang="en-GB" sz="2800" dirty="0" smtClean="0"/>
              <a:t> </a:t>
            </a:r>
            <a:r>
              <a:rPr lang="en-GB" sz="2800" dirty="0" err="1"/>
              <a:t>dữ</a:t>
            </a:r>
            <a:r>
              <a:rPr lang="en-GB" sz="2800" dirty="0"/>
              <a:t> </a:t>
            </a:r>
            <a:r>
              <a:rPr lang="en-GB" sz="2800" dirty="0" err="1"/>
              <a:t>kiện</a:t>
            </a:r>
            <a:r>
              <a:rPr lang="en-GB" sz="2800" dirty="0"/>
              <a:t> </a:t>
            </a:r>
            <a:r>
              <a:rPr lang="en-GB" sz="2800" dirty="0" err="1"/>
              <a:t>về</a:t>
            </a:r>
            <a:r>
              <a:rPr lang="en-GB" sz="2800" dirty="0"/>
              <a:t> an </a:t>
            </a:r>
            <a:r>
              <a:rPr lang="en-GB" sz="2800" dirty="0" err="1"/>
              <a:t>toàn</a:t>
            </a:r>
            <a:r>
              <a:rPr lang="en-GB" sz="2800" dirty="0"/>
              <a:t> </a:t>
            </a:r>
            <a:r>
              <a:rPr lang="en-GB" sz="2800" dirty="0" err="1"/>
              <a:t>khi</a:t>
            </a:r>
            <a:r>
              <a:rPr lang="en-GB" sz="2800" dirty="0"/>
              <a:t> </a:t>
            </a:r>
            <a:r>
              <a:rPr lang="en-GB" sz="2800" dirty="0" err="1"/>
              <a:t>sử</a:t>
            </a:r>
            <a:r>
              <a:rPr lang="en-GB" sz="2800" dirty="0"/>
              <a:t> </a:t>
            </a:r>
            <a:r>
              <a:rPr lang="en-GB" sz="2800" dirty="0" err="1"/>
              <a:t>dụng</a:t>
            </a:r>
            <a:r>
              <a:rPr lang="en-GB" sz="2800" dirty="0"/>
              <a:t> </a:t>
            </a:r>
            <a:r>
              <a:rPr lang="en-GB" sz="2800" dirty="0" err="1"/>
              <a:t>vắc</a:t>
            </a:r>
            <a:r>
              <a:rPr lang="en-GB" sz="2800" dirty="0"/>
              <a:t> </a:t>
            </a:r>
            <a:r>
              <a:rPr lang="en-GB" sz="2800" dirty="0" err="1"/>
              <a:t>xin</a:t>
            </a:r>
            <a:r>
              <a:rPr lang="en-GB" sz="2800" dirty="0"/>
              <a:t> 5.1 </a:t>
            </a:r>
            <a:r>
              <a:rPr lang="en-GB" sz="2800" dirty="0" err="1"/>
              <a:t>phối</a:t>
            </a:r>
            <a:r>
              <a:rPr lang="en-GB" sz="2800" dirty="0"/>
              <a:t> </a:t>
            </a:r>
            <a:r>
              <a:rPr lang="en-GB" sz="2800" dirty="0" err="1"/>
              <a:t>hợp</a:t>
            </a:r>
            <a:r>
              <a:rPr lang="en-GB" sz="2800" dirty="0"/>
              <a:t> </a:t>
            </a:r>
            <a:r>
              <a:rPr lang="en-GB" sz="2800" dirty="0" err="1"/>
              <a:t>của</a:t>
            </a:r>
            <a:r>
              <a:rPr lang="en-GB" sz="2800" dirty="0"/>
              <a:t> SII </a:t>
            </a:r>
            <a:r>
              <a:rPr lang="en-GB" sz="2800" dirty="0" err="1"/>
              <a:t>và</a:t>
            </a:r>
            <a:r>
              <a:rPr lang="en-GB" sz="2800" dirty="0"/>
              <a:t> ComBE Five </a:t>
            </a:r>
            <a:r>
              <a:rPr lang="en-GB" sz="2800" dirty="0" err="1"/>
              <a:t>trong</a:t>
            </a:r>
            <a:r>
              <a:rPr lang="en-GB" sz="2800" dirty="0"/>
              <a:t> </a:t>
            </a:r>
            <a:r>
              <a:rPr lang="en-GB" sz="2800" dirty="0" err="1"/>
              <a:t>kỳ</a:t>
            </a:r>
            <a:r>
              <a:rPr lang="en-GB" sz="2800" dirty="0"/>
              <a:t> </a:t>
            </a:r>
            <a:r>
              <a:rPr lang="en-GB" sz="2800" dirty="0" err="1"/>
              <a:t>đánh</a:t>
            </a:r>
            <a:r>
              <a:rPr lang="en-GB" sz="2800" dirty="0"/>
              <a:t> </a:t>
            </a:r>
            <a:r>
              <a:rPr lang="en-GB" sz="2800" dirty="0" err="1"/>
              <a:t>giá</a:t>
            </a:r>
            <a:r>
              <a:rPr lang="en-GB" sz="2800" dirty="0"/>
              <a:t> </a:t>
            </a:r>
            <a:r>
              <a:rPr lang="en-GB" sz="2800" dirty="0" err="1"/>
              <a:t>gần</a:t>
            </a:r>
            <a:r>
              <a:rPr lang="en-GB" sz="2800" dirty="0"/>
              <a:t> </a:t>
            </a:r>
            <a:r>
              <a:rPr lang="en-GB" sz="2800" dirty="0" err="1"/>
              <a:t>nhất</a:t>
            </a:r>
            <a:r>
              <a:rPr lang="en-GB" sz="2800" dirty="0"/>
              <a:t> </a:t>
            </a:r>
            <a:r>
              <a:rPr lang="en-GB" sz="2800" dirty="0" err="1"/>
              <a:t>không</a:t>
            </a:r>
            <a:r>
              <a:rPr lang="en-GB" sz="2800" dirty="0"/>
              <a:t> </a:t>
            </a:r>
            <a:r>
              <a:rPr lang="en-GB" sz="2800" dirty="0" err="1"/>
              <a:t>làm</a:t>
            </a:r>
            <a:r>
              <a:rPr lang="en-GB" sz="2800" dirty="0"/>
              <a:t> </a:t>
            </a:r>
            <a:r>
              <a:rPr lang="en-GB" sz="2800" dirty="0" err="1"/>
              <a:t>tăng</a:t>
            </a:r>
            <a:r>
              <a:rPr lang="en-GB" sz="2800" dirty="0"/>
              <a:t> </a:t>
            </a:r>
            <a:r>
              <a:rPr lang="en-GB" sz="2800" dirty="0" err="1"/>
              <a:t>mối</a:t>
            </a:r>
            <a:r>
              <a:rPr lang="en-GB" sz="2800" dirty="0"/>
              <a:t> </a:t>
            </a:r>
            <a:r>
              <a:rPr lang="en-GB" sz="2800" dirty="0" err="1"/>
              <a:t>quan</a:t>
            </a:r>
            <a:r>
              <a:rPr lang="en-GB" sz="2800" dirty="0"/>
              <a:t> </a:t>
            </a:r>
            <a:r>
              <a:rPr lang="en-GB" sz="2800" dirty="0" err="1"/>
              <a:t>ngại</a:t>
            </a:r>
            <a:r>
              <a:rPr lang="en-GB" sz="2800" dirty="0"/>
              <a:t> </a:t>
            </a:r>
            <a:r>
              <a:rPr lang="en-GB" sz="2800" dirty="0" err="1"/>
              <a:t>về</a:t>
            </a:r>
            <a:r>
              <a:rPr lang="en-GB" sz="2800" dirty="0"/>
              <a:t> </a:t>
            </a:r>
            <a:r>
              <a:rPr lang="en-GB" sz="2800" dirty="0" err="1"/>
              <a:t>độ</a:t>
            </a:r>
            <a:r>
              <a:rPr lang="en-GB" sz="2800" dirty="0"/>
              <a:t> an </a:t>
            </a:r>
            <a:r>
              <a:rPr lang="en-GB" sz="2800" dirty="0" err="1"/>
              <a:t>toàn</a:t>
            </a:r>
            <a:r>
              <a:rPr lang="en-GB" sz="2800" dirty="0"/>
              <a:t> </a:t>
            </a:r>
            <a:r>
              <a:rPr lang="en-GB" sz="2800" dirty="0" err="1"/>
              <a:t>khi</a:t>
            </a:r>
            <a:r>
              <a:rPr lang="en-GB" sz="2800" dirty="0"/>
              <a:t> </a:t>
            </a:r>
            <a:r>
              <a:rPr lang="en-GB" sz="2800" dirty="0" err="1"/>
              <a:t>sử</a:t>
            </a:r>
            <a:r>
              <a:rPr lang="en-GB" sz="2800" dirty="0"/>
              <a:t> </a:t>
            </a:r>
            <a:r>
              <a:rPr lang="en-GB" sz="2800" dirty="0" err="1"/>
              <a:t>dụng</a:t>
            </a:r>
            <a:r>
              <a:rPr lang="en-GB" sz="2800" dirty="0"/>
              <a:t> </a:t>
            </a:r>
            <a:r>
              <a:rPr lang="en-GB" sz="2800" dirty="0" err="1"/>
              <a:t>hai</a:t>
            </a:r>
            <a:r>
              <a:rPr lang="en-GB" sz="2800" dirty="0"/>
              <a:t> </a:t>
            </a:r>
            <a:r>
              <a:rPr lang="en-GB" sz="2800" dirty="0" err="1"/>
              <a:t>vắc</a:t>
            </a:r>
            <a:r>
              <a:rPr lang="en-GB" sz="2800" dirty="0"/>
              <a:t> </a:t>
            </a:r>
            <a:r>
              <a:rPr lang="en-GB" sz="2800" dirty="0" err="1"/>
              <a:t>xin</a:t>
            </a:r>
            <a:r>
              <a:rPr lang="en-GB" sz="2800" dirty="0"/>
              <a:t> </a:t>
            </a:r>
            <a:r>
              <a:rPr lang="en-GB" sz="2800" dirty="0" err="1"/>
              <a:t>này</a:t>
            </a:r>
            <a:r>
              <a:rPr lang="en-GB" sz="2800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29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/>
              <a:t>Vấn</a:t>
            </a:r>
            <a:r>
              <a:rPr lang="en-GB" b="1" dirty="0"/>
              <a:t> </a:t>
            </a:r>
            <a:r>
              <a:rPr lang="en-GB" b="1" dirty="0" err="1"/>
              <a:t>đề</a:t>
            </a:r>
            <a:r>
              <a:rPr lang="en-GB" b="1" dirty="0"/>
              <a:t> </a:t>
            </a:r>
            <a:r>
              <a:rPr lang="en-GB" b="1" dirty="0" err="1"/>
              <a:t>chung</a:t>
            </a:r>
            <a:r>
              <a:rPr lang="en-GB" b="1" dirty="0"/>
              <a:t> </a:t>
            </a:r>
            <a:r>
              <a:rPr lang="en-GB" b="1" dirty="0" err="1"/>
              <a:t>về</a:t>
            </a:r>
            <a:r>
              <a:rPr lang="en-GB" b="1" dirty="0"/>
              <a:t> an </a:t>
            </a:r>
            <a:r>
              <a:rPr lang="en-GB" b="1" dirty="0" err="1"/>
              <a:t>toàn</a:t>
            </a:r>
            <a:r>
              <a:rPr lang="en-GB" b="1" dirty="0"/>
              <a:t> </a:t>
            </a:r>
            <a:r>
              <a:rPr lang="en-GB" b="1" dirty="0" err="1"/>
              <a:t>vắc</a:t>
            </a:r>
            <a:r>
              <a:rPr lang="en-GB" b="1" dirty="0"/>
              <a:t> </a:t>
            </a:r>
            <a:r>
              <a:rPr lang="en-GB" b="1" dirty="0" err="1"/>
              <a:t>xin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267200"/>
          </a:xfrm>
        </p:spPr>
        <p:txBody>
          <a:bodyPr>
            <a:norm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GB" sz="2800" dirty="0" err="1"/>
              <a:t>Không</a:t>
            </a:r>
            <a:r>
              <a:rPr lang="en-GB" sz="2800" dirty="0"/>
              <a:t> </a:t>
            </a:r>
            <a:r>
              <a:rPr lang="en-GB" sz="2800" dirty="0" err="1"/>
              <a:t>có</a:t>
            </a:r>
            <a:r>
              <a:rPr lang="en-GB" sz="2800" dirty="0"/>
              <a:t> </a:t>
            </a:r>
            <a:r>
              <a:rPr lang="en-GB" sz="2800" dirty="0" err="1"/>
              <a:t>vắc</a:t>
            </a:r>
            <a:r>
              <a:rPr lang="en-GB" sz="2800" dirty="0"/>
              <a:t> </a:t>
            </a:r>
            <a:r>
              <a:rPr lang="en-GB" sz="2800" dirty="0" err="1"/>
              <a:t>xin</a:t>
            </a:r>
            <a:r>
              <a:rPr lang="en-GB" sz="2800" dirty="0"/>
              <a:t> </a:t>
            </a:r>
            <a:r>
              <a:rPr lang="en-GB" sz="2800" dirty="0" err="1"/>
              <a:t>nào</a:t>
            </a:r>
            <a:r>
              <a:rPr lang="en-GB" sz="2800" dirty="0"/>
              <a:t> </a:t>
            </a:r>
            <a:r>
              <a:rPr lang="en-GB" sz="2800" dirty="0" err="1"/>
              <a:t>có</a:t>
            </a:r>
            <a:r>
              <a:rPr lang="en-GB" sz="2800" dirty="0"/>
              <a:t> </a:t>
            </a:r>
            <a:r>
              <a:rPr lang="en-GB" sz="2800" dirty="0" err="1"/>
              <a:t>thể</a:t>
            </a:r>
            <a:r>
              <a:rPr lang="en-GB" sz="2800" dirty="0"/>
              <a:t> </a:t>
            </a:r>
            <a:r>
              <a:rPr lang="en-GB" sz="2800" dirty="0" err="1"/>
              <a:t>đảm</a:t>
            </a:r>
            <a:r>
              <a:rPr lang="en-GB" sz="2800" dirty="0"/>
              <a:t> </a:t>
            </a:r>
            <a:r>
              <a:rPr lang="en-GB" sz="2800" dirty="0" err="1"/>
              <a:t>bảo</a:t>
            </a:r>
            <a:r>
              <a:rPr lang="en-GB" sz="2800" dirty="0"/>
              <a:t> </a:t>
            </a:r>
            <a:r>
              <a:rPr lang="en-GB" sz="2800" dirty="0" err="1"/>
              <a:t>hoàn</a:t>
            </a:r>
            <a:r>
              <a:rPr lang="en-GB" sz="2800" dirty="0"/>
              <a:t> </a:t>
            </a:r>
            <a:r>
              <a:rPr lang="en-GB" sz="2800" dirty="0" err="1"/>
              <a:t>toàn</a:t>
            </a:r>
            <a:r>
              <a:rPr lang="en-GB" sz="2800" dirty="0"/>
              <a:t> </a:t>
            </a:r>
            <a:r>
              <a:rPr lang="en-GB" sz="2800" dirty="0" err="1"/>
              <a:t>không</a:t>
            </a:r>
            <a:r>
              <a:rPr lang="en-GB" sz="2800" dirty="0"/>
              <a:t> </a:t>
            </a:r>
            <a:r>
              <a:rPr lang="en-GB" sz="2800" dirty="0" err="1"/>
              <a:t>có</a:t>
            </a:r>
            <a:r>
              <a:rPr lang="en-GB" sz="2800" dirty="0"/>
              <a:t> </a:t>
            </a:r>
            <a:r>
              <a:rPr lang="en-GB" sz="2800" dirty="0" err="1"/>
              <a:t>tác</a:t>
            </a:r>
            <a:r>
              <a:rPr lang="en-GB" sz="2800" dirty="0"/>
              <a:t> </a:t>
            </a:r>
            <a:r>
              <a:rPr lang="en-GB" sz="2800" dirty="0" err="1"/>
              <a:t>dụng</a:t>
            </a:r>
            <a:r>
              <a:rPr lang="en-GB" sz="2800" dirty="0"/>
              <a:t> </a:t>
            </a:r>
            <a:r>
              <a:rPr lang="en-GB" sz="2800" dirty="0" err="1"/>
              <a:t>phụ</a:t>
            </a:r>
            <a:r>
              <a:rPr lang="en-GB" sz="2800" dirty="0"/>
              <a:t> hay </a:t>
            </a:r>
            <a:r>
              <a:rPr lang="en-GB" sz="2800" dirty="0" err="1"/>
              <a:t>phản</a:t>
            </a:r>
            <a:r>
              <a:rPr lang="en-GB" sz="2800" dirty="0"/>
              <a:t> </a:t>
            </a:r>
            <a:r>
              <a:rPr lang="en-GB" sz="2800" dirty="0" err="1"/>
              <a:t>ứng</a:t>
            </a:r>
            <a:endParaRPr lang="en-GB" sz="2800" dirty="0"/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GB" sz="2800" b="1" dirty="0" err="1"/>
              <a:t>Quy</a:t>
            </a:r>
            <a:r>
              <a:rPr lang="en-GB" sz="2800" b="1" dirty="0"/>
              <a:t> </a:t>
            </a:r>
            <a:r>
              <a:rPr lang="en-GB" sz="2800" b="1" dirty="0" err="1"/>
              <a:t>trình</a:t>
            </a:r>
            <a:r>
              <a:rPr lang="en-GB" sz="2800" b="1" dirty="0"/>
              <a:t> </a:t>
            </a:r>
            <a:r>
              <a:rPr lang="en-GB" sz="2800" b="1" dirty="0" err="1"/>
              <a:t>tiêm</a:t>
            </a:r>
            <a:r>
              <a:rPr lang="en-GB" sz="2800" b="1" dirty="0"/>
              <a:t> </a:t>
            </a:r>
            <a:r>
              <a:rPr lang="en-GB" sz="2800" b="1" dirty="0" err="1"/>
              <a:t>chủng</a:t>
            </a:r>
            <a:r>
              <a:rPr lang="en-GB" sz="2800" b="1" dirty="0"/>
              <a:t> </a:t>
            </a:r>
            <a:r>
              <a:rPr lang="en-GB" sz="2800" b="1" dirty="0" err="1"/>
              <a:t>có</a:t>
            </a:r>
            <a:r>
              <a:rPr lang="en-GB" sz="2800" b="1" dirty="0"/>
              <a:t> </a:t>
            </a:r>
            <a:r>
              <a:rPr lang="en-GB" sz="2800" b="1" dirty="0" err="1"/>
              <a:t>thể</a:t>
            </a:r>
            <a:r>
              <a:rPr lang="en-GB" sz="2800" b="1" dirty="0"/>
              <a:t> </a:t>
            </a:r>
            <a:r>
              <a:rPr lang="en-GB" sz="2800" b="1" dirty="0" err="1"/>
              <a:t>là</a:t>
            </a:r>
            <a:r>
              <a:rPr lang="en-GB" sz="2800" b="1" dirty="0"/>
              <a:t> </a:t>
            </a:r>
            <a:r>
              <a:rPr lang="en-GB" sz="2800" b="1" dirty="0" err="1"/>
              <a:t>một</a:t>
            </a:r>
            <a:r>
              <a:rPr lang="en-GB" sz="2800" b="1" dirty="0"/>
              <a:t> </a:t>
            </a:r>
            <a:r>
              <a:rPr lang="en-GB" sz="2800" b="1" dirty="0" err="1"/>
              <a:t>phần</a:t>
            </a:r>
            <a:r>
              <a:rPr lang="en-GB" sz="2800" b="1" dirty="0"/>
              <a:t> </a:t>
            </a:r>
            <a:r>
              <a:rPr lang="en-GB" sz="2800" b="1" dirty="0" err="1"/>
              <a:t>của</a:t>
            </a:r>
            <a:r>
              <a:rPr lang="en-GB" sz="2800" b="1" dirty="0"/>
              <a:t> </a:t>
            </a:r>
            <a:r>
              <a:rPr lang="en-GB" sz="2800" b="1" dirty="0" err="1"/>
              <a:t>nguyên</a:t>
            </a:r>
            <a:r>
              <a:rPr lang="en-GB" sz="2800" b="1" dirty="0"/>
              <a:t> </a:t>
            </a:r>
            <a:r>
              <a:rPr lang="en-GB" sz="2800" b="1" dirty="0" err="1"/>
              <a:t>nhân</a:t>
            </a:r>
            <a:r>
              <a:rPr lang="en-GB" sz="2800" b="1" dirty="0"/>
              <a:t> </a:t>
            </a:r>
            <a:r>
              <a:rPr lang="en-GB" sz="2800" b="1" dirty="0" err="1"/>
              <a:t>dẫn</a:t>
            </a:r>
            <a:r>
              <a:rPr lang="en-GB" sz="2800" b="1" dirty="0"/>
              <a:t> </a:t>
            </a:r>
            <a:r>
              <a:rPr lang="en-GB" sz="2800" b="1" dirty="0" err="1"/>
              <a:t>tới</a:t>
            </a:r>
            <a:r>
              <a:rPr lang="en-GB" sz="2800" b="1" dirty="0"/>
              <a:t> </a:t>
            </a:r>
            <a:r>
              <a:rPr lang="en-GB" sz="2800" b="1" dirty="0" err="1"/>
              <a:t>các</a:t>
            </a:r>
            <a:r>
              <a:rPr lang="en-GB" sz="2800" b="1" dirty="0"/>
              <a:t> </a:t>
            </a:r>
            <a:r>
              <a:rPr lang="en-GB" sz="2800" b="1" dirty="0" err="1"/>
              <a:t>phản</a:t>
            </a:r>
            <a:r>
              <a:rPr lang="en-GB" sz="2800" b="1" dirty="0"/>
              <a:t> </a:t>
            </a:r>
            <a:r>
              <a:rPr lang="en-GB" sz="2800" b="1" dirty="0" err="1"/>
              <a:t>ứng</a:t>
            </a:r>
            <a:endParaRPr lang="en-US" sz="2800" b="1" dirty="0"/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GB" sz="2800" dirty="0" err="1"/>
              <a:t>Có</a:t>
            </a:r>
            <a:r>
              <a:rPr lang="en-GB" sz="2800" dirty="0"/>
              <a:t> </a:t>
            </a:r>
            <a:r>
              <a:rPr lang="en-GB" sz="2800" dirty="0" err="1"/>
              <a:t>một</a:t>
            </a:r>
            <a:r>
              <a:rPr lang="en-GB" sz="2800" dirty="0"/>
              <a:t> </a:t>
            </a:r>
            <a:r>
              <a:rPr lang="en-GB" sz="2800" dirty="0" err="1"/>
              <a:t>khoảng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khả</a:t>
            </a:r>
            <a:r>
              <a:rPr lang="en-GB" sz="2800" dirty="0"/>
              <a:t> </a:t>
            </a:r>
            <a:r>
              <a:rPr lang="en-GB" sz="2800" dirty="0" err="1"/>
              <a:t>năng</a:t>
            </a:r>
            <a:r>
              <a:rPr lang="en-GB" sz="2800" dirty="0"/>
              <a:t> </a:t>
            </a:r>
            <a:r>
              <a:rPr lang="en-GB" sz="2800" dirty="0" err="1"/>
              <a:t>về</a:t>
            </a:r>
            <a:r>
              <a:rPr lang="en-GB" sz="2800" dirty="0"/>
              <a:t> </a:t>
            </a:r>
            <a:r>
              <a:rPr lang="en-GB" sz="2800" dirty="0" err="1"/>
              <a:t>phản</a:t>
            </a:r>
            <a:r>
              <a:rPr lang="en-GB" sz="2800" dirty="0"/>
              <a:t> </a:t>
            </a:r>
            <a:r>
              <a:rPr lang="en-GB" sz="2800" dirty="0" err="1"/>
              <a:t>ứng</a:t>
            </a:r>
            <a:r>
              <a:rPr lang="en-GB" sz="2800" dirty="0"/>
              <a:t> </a:t>
            </a:r>
            <a:r>
              <a:rPr lang="en-GB" sz="2800" dirty="0" err="1"/>
              <a:t>sau</a:t>
            </a:r>
            <a:r>
              <a:rPr lang="en-GB" sz="2800" dirty="0"/>
              <a:t> </a:t>
            </a:r>
            <a:r>
              <a:rPr lang="en-GB" sz="2800" dirty="0" err="1"/>
              <a:t>tiêm</a:t>
            </a:r>
            <a:r>
              <a:rPr lang="en-GB" sz="2800" dirty="0"/>
              <a:t> </a:t>
            </a:r>
            <a:r>
              <a:rPr lang="en-GB" sz="2800" dirty="0" err="1"/>
              <a:t>đã</a:t>
            </a:r>
            <a:r>
              <a:rPr lang="en-GB" sz="2800" dirty="0"/>
              <a:t> </a:t>
            </a:r>
            <a:r>
              <a:rPr lang="en-GB" sz="2800" dirty="0" err="1"/>
              <a:t>được</a:t>
            </a:r>
            <a:r>
              <a:rPr lang="en-GB" sz="2800" dirty="0"/>
              <a:t> </a:t>
            </a:r>
            <a:r>
              <a:rPr lang="en-GB" sz="2800" dirty="0" err="1"/>
              <a:t>ghi</a:t>
            </a:r>
            <a:r>
              <a:rPr lang="en-GB" sz="2800" dirty="0"/>
              <a:t> </a:t>
            </a:r>
            <a:r>
              <a:rPr lang="en-GB" sz="2800" dirty="0" err="1"/>
              <a:t>nhận</a:t>
            </a:r>
            <a:r>
              <a:rPr lang="en-GB" sz="2800" dirty="0"/>
              <a:t> </a:t>
            </a:r>
            <a:r>
              <a:rPr lang="en-GB" sz="2800" dirty="0" err="1"/>
              <a:t>ở</a:t>
            </a:r>
            <a:r>
              <a:rPr lang="en-GB" sz="2800" dirty="0"/>
              <a:t> </a:t>
            </a:r>
            <a:r>
              <a:rPr lang="en-GB" sz="2800" dirty="0" err="1"/>
              <a:t>rất</a:t>
            </a:r>
            <a:r>
              <a:rPr lang="en-GB" sz="2800" dirty="0"/>
              <a:t> </a:t>
            </a:r>
            <a:r>
              <a:rPr lang="en-GB" sz="2800" dirty="0" err="1"/>
              <a:t>nhiều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thử</a:t>
            </a:r>
            <a:r>
              <a:rPr lang="en-GB" sz="2800" dirty="0"/>
              <a:t> </a:t>
            </a:r>
            <a:r>
              <a:rPr lang="en-GB" sz="2800" dirty="0" err="1"/>
              <a:t>nghiệm</a:t>
            </a:r>
            <a:r>
              <a:rPr lang="en-GB" sz="2800" dirty="0"/>
              <a:t> </a:t>
            </a:r>
            <a:r>
              <a:rPr lang="en-GB" sz="2800" dirty="0" err="1"/>
              <a:t>lâm</a:t>
            </a:r>
            <a:r>
              <a:rPr lang="en-GB" sz="2800" dirty="0"/>
              <a:t> </a:t>
            </a:r>
            <a:r>
              <a:rPr lang="en-GB" sz="2800" dirty="0" err="1"/>
              <a:t>sàng</a:t>
            </a:r>
            <a:r>
              <a:rPr lang="en-GB" sz="2800" dirty="0"/>
              <a:t> </a:t>
            </a:r>
            <a:r>
              <a:rPr lang="en-GB" sz="2800" dirty="0" err="1"/>
              <a:t>cũng</a:t>
            </a:r>
            <a:r>
              <a:rPr lang="en-GB" sz="2800" dirty="0"/>
              <a:t> </a:t>
            </a:r>
            <a:r>
              <a:rPr lang="en-GB" sz="2800" dirty="0" err="1"/>
              <a:t>như</a:t>
            </a:r>
            <a:r>
              <a:rPr lang="en-GB" sz="2800" dirty="0"/>
              <a:t> </a:t>
            </a:r>
            <a:r>
              <a:rPr lang="en-GB" sz="2800" dirty="0" err="1"/>
              <a:t>kết</a:t>
            </a:r>
            <a:r>
              <a:rPr lang="en-GB" sz="2800" dirty="0"/>
              <a:t> </a:t>
            </a:r>
            <a:r>
              <a:rPr lang="en-GB" sz="2800" dirty="0" err="1"/>
              <a:t>quả</a:t>
            </a:r>
            <a:r>
              <a:rPr lang="en-GB" sz="2800" dirty="0"/>
              <a:t> </a:t>
            </a:r>
            <a:r>
              <a:rPr lang="en-GB" sz="2800" dirty="0" err="1"/>
              <a:t>thống</a:t>
            </a:r>
            <a:r>
              <a:rPr lang="en-GB" sz="2800" dirty="0"/>
              <a:t> </a:t>
            </a:r>
            <a:r>
              <a:rPr lang="en-GB" sz="2800" dirty="0" err="1"/>
              <a:t>kê</a:t>
            </a:r>
            <a:r>
              <a:rPr lang="en-GB" sz="2800" dirty="0"/>
              <a:t> </a:t>
            </a:r>
            <a:r>
              <a:rPr lang="en-GB" sz="2800" dirty="0" err="1"/>
              <a:t>sau</a:t>
            </a:r>
            <a:r>
              <a:rPr lang="en-GB" sz="2800" dirty="0"/>
              <a:t> </a:t>
            </a:r>
            <a:r>
              <a:rPr lang="en-GB" sz="2800" dirty="0" err="1"/>
              <a:t>tiêm</a:t>
            </a:r>
            <a:r>
              <a:rPr lang="en-GB" sz="2800" dirty="0"/>
              <a:t> </a:t>
            </a:r>
            <a:r>
              <a:rPr lang="en-GB" sz="2800" dirty="0" err="1"/>
              <a:t>chủng</a:t>
            </a:r>
            <a:endParaRPr lang="en-GB" sz="2800" dirty="0"/>
          </a:p>
          <a:p>
            <a:pPr marL="0" indent="0" algn="just">
              <a:spcBef>
                <a:spcPts val="1200"/>
              </a:spcBef>
              <a:spcAft>
                <a:spcPts val="600"/>
              </a:spcAft>
              <a:buNone/>
            </a:pP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274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C6B8F647-C11A-4B15-AAFF-7D767C388590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70552" y="3854628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00" dirty="0" err="1"/>
              <a:t>Có</a:t>
            </a:r>
            <a:r>
              <a:rPr lang="en-PH" sz="2000" dirty="0"/>
              <a:t> </a:t>
            </a:r>
            <a:r>
              <a:rPr lang="en-PH" sz="2000" dirty="0" err="1"/>
              <a:t>thể</a:t>
            </a:r>
            <a:r>
              <a:rPr lang="en-PH" sz="2000" dirty="0"/>
              <a:t> </a:t>
            </a:r>
            <a:r>
              <a:rPr lang="en-PH" sz="2000" dirty="0" err="1"/>
              <a:t>xem</a:t>
            </a:r>
            <a:r>
              <a:rPr lang="en-PH" sz="2000" dirty="0"/>
              <a:t> </a:t>
            </a:r>
            <a:r>
              <a:rPr lang="en-PH" sz="2000" dirty="0" err="1"/>
              <a:t>thêm</a:t>
            </a:r>
            <a:r>
              <a:rPr lang="en-PH" sz="2000" dirty="0"/>
              <a:t> </a:t>
            </a:r>
            <a:r>
              <a:rPr lang="en-PH" sz="2000" dirty="0" err="1"/>
              <a:t>các</a:t>
            </a:r>
            <a:r>
              <a:rPr lang="en-PH" sz="2000" dirty="0"/>
              <a:t> </a:t>
            </a:r>
            <a:r>
              <a:rPr lang="en-PH" sz="2000" dirty="0" err="1"/>
              <a:t>thông</a:t>
            </a:r>
            <a:r>
              <a:rPr lang="en-PH" sz="2000" dirty="0"/>
              <a:t> tin </a:t>
            </a:r>
            <a:r>
              <a:rPr lang="en-PH" sz="2000" dirty="0" err="1"/>
              <a:t>liên</a:t>
            </a:r>
            <a:r>
              <a:rPr lang="en-PH" sz="2000" dirty="0"/>
              <a:t> </a:t>
            </a:r>
            <a:r>
              <a:rPr lang="en-PH" sz="2000" dirty="0" err="1"/>
              <a:t>quan</a:t>
            </a:r>
            <a:r>
              <a:rPr lang="en-PH" sz="2000" dirty="0"/>
              <a:t> </a:t>
            </a:r>
            <a:r>
              <a:rPr lang="en-PH" sz="2000" dirty="0" err="1"/>
              <a:t>tại</a:t>
            </a:r>
            <a:r>
              <a:rPr lang="en-PH" sz="2000" dirty="0"/>
              <a:t>: </a:t>
            </a:r>
            <a:r>
              <a:rPr lang="en-PH" sz="2000" dirty="0">
                <a:solidFill>
                  <a:srgbClr val="007AB0"/>
                </a:solidFill>
              </a:rPr>
              <a:t>http://www.wpro.who.int/vietnam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20900"/>
            <a:ext cx="9144000" cy="1447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051" y="4494718"/>
            <a:ext cx="348829" cy="34417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504208" y="4469564"/>
            <a:ext cx="28094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007AB0"/>
                </a:solidFill>
              </a:rPr>
              <a:t>facebook.com/WHOinVietnam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6232" y="589833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70C0"/>
                </a:solidFill>
              </a:rPr>
              <a:t>Trân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trọng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cảm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ơn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22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/>
              <a:t>Nội</a:t>
            </a:r>
            <a:r>
              <a:rPr lang="en-US" b="1" dirty="0"/>
              <a:t> dung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4830763"/>
          </a:xfrm>
        </p:spPr>
        <p:txBody>
          <a:bodyPr>
            <a:normAutofit/>
          </a:bodyPr>
          <a:lstStyle/>
          <a:p>
            <a:pPr algn="just"/>
            <a:endParaRPr lang="en-US" dirty="0"/>
          </a:p>
          <a:p>
            <a:pPr algn="just"/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vắc</a:t>
            </a:r>
            <a:r>
              <a:rPr lang="en-US" dirty="0"/>
              <a:t> </a:t>
            </a:r>
            <a:r>
              <a:rPr lang="en-US" dirty="0" err="1"/>
              <a:t>xin</a:t>
            </a:r>
            <a:r>
              <a:rPr lang="en-US" dirty="0"/>
              <a:t> 5 </a:t>
            </a:r>
            <a:r>
              <a:rPr lang="en-US" dirty="0" err="1"/>
              <a:t>trong</a:t>
            </a:r>
            <a:r>
              <a:rPr lang="en-US" dirty="0"/>
              <a:t> 1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endParaRPr lang="en-US" dirty="0"/>
          </a:p>
          <a:p>
            <a:pPr marL="0" indent="0" algn="just">
              <a:buNone/>
            </a:pPr>
            <a:endParaRPr lang="en-US" dirty="0"/>
          </a:p>
          <a:p>
            <a:pPr algn="just"/>
            <a:r>
              <a:rPr lang="en-US" dirty="0" err="1"/>
              <a:t>Cập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an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vắc</a:t>
            </a:r>
            <a:r>
              <a:rPr lang="en-US" dirty="0"/>
              <a:t> </a:t>
            </a:r>
            <a:r>
              <a:rPr lang="en-US" dirty="0" err="1"/>
              <a:t>xin</a:t>
            </a:r>
            <a:r>
              <a:rPr lang="en-US" dirty="0"/>
              <a:t> (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cáo</a:t>
            </a:r>
            <a:r>
              <a:rPr lang="en-US" dirty="0"/>
              <a:t> </a:t>
            </a:r>
            <a:r>
              <a:rPr lang="en-US" dirty="0" err="1"/>
              <a:t>cập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kỳ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an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tiêm</a:t>
            </a:r>
            <a:r>
              <a:rPr lang="en-US" dirty="0"/>
              <a:t> </a:t>
            </a:r>
            <a:r>
              <a:rPr lang="en-US" dirty="0" err="1"/>
              <a:t>chủng</a:t>
            </a:r>
            <a:r>
              <a:rPr lang="en-US" dirty="0"/>
              <a:t>)</a:t>
            </a:r>
          </a:p>
          <a:p>
            <a:pPr algn="just"/>
            <a:endParaRPr lang="en-US" dirty="0"/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39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/>
              <a:t>Các</a:t>
            </a:r>
            <a:r>
              <a:rPr lang="en-GB" b="1" dirty="0"/>
              <a:t> </a:t>
            </a:r>
            <a:r>
              <a:rPr lang="en-GB" b="1" dirty="0" err="1"/>
              <a:t>vắc</a:t>
            </a:r>
            <a:r>
              <a:rPr lang="en-GB" b="1" dirty="0"/>
              <a:t> </a:t>
            </a:r>
            <a:r>
              <a:rPr lang="en-GB" b="1" dirty="0" err="1"/>
              <a:t>xin</a:t>
            </a:r>
            <a:r>
              <a:rPr lang="en-GB" b="1" dirty="0"/>
              <a:t> 5.1 (</a:t>
            </a:r>
            <a:r>
              <a:rPr lang="en-GB" b="1" dirty="0" err="1"/>
              <a:t>tiền</a:t>
            </a:r>
            <a:r>
              <a:rPr lang="en-GB" b="1" dirty="0"/>
              <a:t> </a:t>
            </a:r>
            <a:r>
              <a:rPr lang="en-GB" b="1" dirty="0" err="1"/>
              <a:t>thẩm</a:t>
            </a:r>
            <a:r>
              <a:rPr lang="en-GB" b="1" dirty="0"/>
              <a:t> </a:t>
            </a:r>
            <a:r>
              <a:rPr lang="en-GB" b="1" dirty="0" err="1" smtClean="0"/>
              <a:t>định</a:t>
            </a:r>
            <a:r>
              <a:rPr lang="en-GB" b="1" dirty="0" smtClean="0"/>
              <a:t> </a:t>
            </a:r>
            <a:r>
              <a:rPr lang="en-GB" b="1" dirty="0" err="1"/>
              <a:t>bởi</a:t>
            </a:r>
            <a:r>
              <a:rPr lang="en-GB" b="1" dirty="0"/>
              <a:t> WHO)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3</a:t>
            </a:fld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2939423"/>
              </p:ext>
            </p:extLst>
          </p:nvPr>
        </p:nvGraphicFramePr>
        <p:xfrm>
          <a:off x="685800" y="1447800"/>
          <a:ext cx="8001000" cy="481203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4085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397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527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2800" b="1" u="none" strike="noStrike" dirty="0">
                          <a:effectLst/>
                        </a:rPr>
                        <a:t>Vaccine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800" b="1" u="none" strike="noStrike" dirty="0" err="1">
                          <a:effectLst/>
                        </a:rPr>
                        <a:t>Nhà</a:t>
                      </a:r>
                      <a:r>
                        <a:rPr lang="en-GB" sz="2800" b="1" u="none" strike="noStrike" dirty="0">
                          <a:effectLst/>
                        </a:rPr>
                        <a:t> </a:t>
                      </a:r>
                      <a:r>
                        <a:rPr lang="en-GB" sz="2800" b="1" u="none" strike="noStrike" dirty="0" err="1">
                          <a:effectLst/>
                        </a:rPr>
                        <a:t>Sản</a:t>
                      </a:r>
                      <a:r>
                        <a:rPr lang="en-GB" sz="2800" b="1" u="none" strike="noStrike" dirty="0">
                          <a:effectLst/>
                        </a:rPr>
                        <a:t> </a:t>
                      </a:r>
                      <a:r>
                        <a:rPr lang="en-GB" sz="2800" b="1" u="none" strike="noStrike" dirty="0" err="1">
                          <a:effectLst/>
                        </a:rPr>
                        <a:t>xuất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800" b="1" u="none" strike="noStrike" dirty="0" err="1">
                          <a:effectLst/>
                        </a:rPr>
                        <a:t>Ngày</a:t>
                      </a:r>
                      <a:r>
                        <a:rPr lang="en-GB" sz="2800" b="1" u="none" strike="noStrike" dirty="0">
                          <a:effectLst/>
                        </a:rPr>
                        <a:t> </a:t>
                      </a:r>
                      <a:r>
                        <a:rPr lang="en-GB" sz="2800" b="1" u="none" strike="noStrike" dirty="0" err="1">
                          <a:effectLst/>
                        </a:rPr>
                        <a:t>tiền</a:t>
                      </a:r>
                      <a:r>
                        <a:rPr lang="en-GB" sz="2800" b="1" u="none" strike="noStrike" dirty="0">
                          <a:effectLst/>
                        </a:rPr>
                        <a:t> </a:t>
                      </a:r>
                      <a:r>
                        <a:rPr lang="en-GB" sz="2800" b="1" u="none" strike="noStrike" dirty="0" err="1">
                          <a:effectLst/>
                        </a:rPr>
                        <a:t>thẩm</a:t>
                      </a:r>
                      <a:r>
                        <a:rPr lang="en-GB" sz="2800" b="1" u="none" strike="noStrike" dirty="0">
                          <a:effectLst/>
                        </a:rPr>
                        <a:t> </a:t>
                      </a:r>
                      <a:r>
                        <a:rPr lang="en-GB" sz="2800" b="1" u="none" strike="noStrike" dirty="0" err="1" smtClean="0">
                          <a:effectLst/>
                        </a:rPr>
                        <a:t>định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540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Quinvaxem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Crucell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26/11/2006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540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Pentavac PFS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SII 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23/06/2010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540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ComBE Five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Biological E Limited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01/09/2011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8540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Easyfive TT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Panacea Biotech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02/10/2013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8540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Shan5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Shantha Biotechnics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29/04/2014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8540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Pentabio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Bio Farma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50000"/>
                        </a:lnSpc>
                      </a:pPr>
                      <a:r>
                        <a:rPr lang="en-GB" sz="2800" u="none" strike="noStrike" dirty="0">
                          <a:effectLst/>
                        </a:rPr>
                        <a:t>19/12/2014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82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/>
              <a:t>Vắc</a:t>
            </a:r>
            <a:r>
              <a:rPr lang="en-GB" b="1" dirty="0"/>
              <a:t> </a:t>
            </a:r>
            <a:r>
              <a:rPr lang="en-GB" b="1" dirty="0" err="1"/>
              <a:t>xin</a:t>
            </a:r>
            <a:r>
              <a:rPr lang="en-GB" b="1" dirty="0"/>
              <a:t> 5.1 </a:t>
            </a:r>
            <a:r>
              <a:rPr lang="en-GB" b="1" dirty="0" err="1"/>
              <a:t>tại</a:t>
            </a:r>
            <a:r>
              <a:rPr lang="en-GB" b="1" dirty="0"/>
              <a:t> </a:t>
            </a:r>
            <a:r>
              <a:rPr lang="en-GB" b="1" dirty="0" err="1"/>
              <a:t>Việt</a:t>
            </a:r>
            <a:r>
              <a:rPr lang="en-GB" b="1" dirty="0"/>
              <a:t> Nam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4814"/>
            <a:ext cx="8534400" cy="4830763"/>
          </a:xfrm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en-GB" dirty="0"/>
              <a:t>TCMR </a:t>
            </a:r>
            <a:r>
              <a:rPr lang="en-GB" dirty="0" err="1"/>
              <a:t>Việt</a:t>
            </a:r>
            <a:r>
              <a:rPr lang="en-GB" dirty="0"/>
              <a:t> Nam </a:t>
            </a:r>
            <a:r>
              <a:rPr lang="en-GB" dirty="0" err="1"/>
              <a:t>hiện</a:t>
            </a:r>
            <a:r>
              <a:rPr lang="en-GB" dirty="0"/>
              <a:t> </a:t>
            </a:r>
            <a:r>
              <a:rPr lang="en-GB" dirty="0" err="1"/>
              <a:t>đã</a:t>
            </a:r>
            <a:r>
              <a:rPr lang="en-GB" dirty="0"/>
              <a:t> </a:t>
            </a:r>
            <a:r>
              <a:rPr lang="en-GB" dirty="0" err="1"/>
              <a:t>triển</a:t>
            </a:r>
            <a:r>
              <a:rPr lang="en-GB" dirty="0"/>
              <a:t> </a:t>
            </a:r>
            <a:r>
              <a:rPr lang="en-GB" dirty="0" err="1"/>
              <a:t>khai</a:t>
            </a:r>
            <a:r>
              <a:rPr lang="en-GB" dirty="0"/>
              <a:t> 2 </a:t>
            </a:r>
            <a:r>
              <a:rPr lang="en-GB" dirty="0" err="1"/>
              <a:t>loại</a:t>
            </a:r>
            <a:r>
              <a:rPr lang="en-GB" dirty="0"/>
              <a:t> </a:t>
            </a:r>
            <a:r>
              <a:rPr lang="en-GB" dirty="0" err="1"/>
              <a:t>vắc</a:t>
            </a:r>
            <a:r>
              <a:rPr lang="en-GB" dirty="0"/>
              <a:t> </a:t>
            </a:r>
            <a:r>
              <a:rPr lang="en-GB" dirty="0" err="1"/>
              <a:t>xin</a:t>
            </a:r>
            <a:r>
              <a:rPr lang="en-GB" dirty="0"/>
              <a:t>;</a:t>
            </a:r>
          </a:p>
          <a:p>
            <a:pPr lvl="1" algn="just">
              <a:spcAft>
                <a:spcPts val="600"/>
              </a:spcAft>
            </a:pPr>
            <a:r>
              <a:rPr lang="en-GB" dirty="0"/>
              <a:t>Quinvaxem</a:t>
            </a:r>
          </a:p>
          <a:p>
            <a:pPr lvl="1" algn="just">
              <a:spcAft>
                <a:spcPts val="600"/>
              </a:spcAft>
            </a:pPr>
            <a:r>
              <a:rPr lang="en-GB" dirty="0"/>
              <a:t>ComBE Five</a:t>
            </a:r>
          </a:p>
          <a:p>
            <a:pPr algn="just">
              <a:spcAft>
                <a:spcPts val="600"/>
              </a:spcAft>
            </a:pPr>
            <a:r>
              <a:rPr lang="en-GB" dirty="0"/>
              <a:t>SII </a:t>
            </a:r>
            <a:r>
              <a:rPr lang="en-GB" dirty="0" err="1"/>
              <a:t>vắc</a:t>
            </a:r>
            <a:r>
              <a:rPr lang="en-GB" dirty="0"/>
              <a:t> </a:t>
            </a:r>
            <a:r>
              <a:rPr lang="en-GB" dirty="0" err="1"/>
              <a:t>xin</a:t>
            </a:r>
            <a:r>
              <a:rPr lang="en-GB" dirty="0"/>
              <a:t> </a:t>
            </a:r>
            <a:r>
              <a:rPr lang="en-GB" dirty="0" err="1"/>
              <a:t>đã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đăng</a:t>
            </a:r>
            <a:r>
              <a:rPr lang="en-GB" dirty="0"/>
              <a:t> </a:t>
            </a:r>
            <a:r>
              <a:rPr lang="en-GB" dirty="0" err="1"/>
              <a:t>ký</a:t>
            </a:r>
            <a:r>
              <a:rPr lang="en-GB" dirty="0"/>
              <a:t> </a:t>
            </a:r>
            <a:r>
              <a:rPr lang="en-GB" dirty="0" err="1"/>
              <a:t>với</a:t>
            </a:r>
            <a:r>
              <a:rPr lang="en-GB" dirty="0"/>
              <a:t> NRA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sẽ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đưa</a:t>
            </a:r>
            <a:r>
              <a:rPr lang="en-GB" dirty="0"/>
              <a:t> </a:t>
            </a:r>
            <a:r>
              <a:rPr lang="en-GB" dirty="0" err="1"/>
              <a:t>vào</a:t>
            </a:r>
            <a:r>
              <a:rPr lang="en-GB" dirty="0"/>
              <a:t> TCMR </a:t>
            </a:r>
            <a:r>
              <a:rPr lang="en-GB" dirty="0" err="1"/>
              <a:t>trong</a:t>
            </a:r>
            <a:r>
              <a:rPr lang="en-GB" dirty="0"/>
              <a:t> </a:t>
            </a:r>
            <a:r>
              <a:rPr lang="en-GB" dirty="0" err="1"/>
              <a:t>thời</a:t>
            </a:r>
            <a:r>
              <a:rPr lang="en-GB" dirty="0"/>
              <a:t> </a:t>
            </a:r>
            <a:r>
              <a:rPr lang="en-GB" dirty="0" err="1"/>
              <a:t>gian</a:t>
            </a:r>
            <a:r>
              <a:rPr lang="en-GB" dirty="0"/>
              <a:t> </a:t>
            </a:r>
            <a:r>
              <a:rPr lang="en-GB" dirty="0" err="1"/>
              <a:t>sắp</a:t>
            </a:r>
            <a:r>
              <a:rPr lang="en-GB" dirty="0"/>
              <a:t> </a:t>
            </a:r>
            <a:r>
              <a:rPr lang="en-GB" dirty="0" err="1"/>
              <a:t>tới</a:t>
            </a:r>
            <a:endParaRPr lang="en-GB" dirty="0"/>
          </a:p>
          <a:p>
            <a:pPr algn="just">
              <a:spcAft>
                <a:spcPts val="600"/>
              </a:spcAft>
            </a:pPr>
            <a:r>
              <a:rPr lang="en-GB" dirty="0" err="1"/>
              <a:t>Đây</a:t>
            </a:r>
            <a:r>
              <a:rPr lang="en-GB" dirty="0"/>
              <a:t> </a:t>
            </a:r>
            <a:r>
              <a:rPr lang="en-GB" dirty="0" err="1"/>
              <a:t>đều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vắc</a:t>
            </a:r>
            <a:r>
              <a:rPr lang="en-GB" dirty="0"/>
              <a:t> </a:t>
            </a:r>
            <a:r>
              <a:rPr lang="en-GB" dirty="0" err="1"/>
              <a:t>xin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WHO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thẩm</a:t>
            </a:r>
            <a:r>
              <a:rPr lang="en-GB" dirty="0"/>
              <a:t> </a:t>
            </a:r>
            <a:r>
              <a:rPr lang="en-GB" dirty="0" err="1"/>
              <a:t>định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816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ComBE Five:</a:t>
            </a:r>
            <a:br>
              <a:rPr lang="en-GB" b="1" dirty="0"/>
            </a:br>
            <a:r>
              <a:rPr lang="en-GB" b="1" dirty="0" err="1"/>
              <a:t>Tình</a:t>
            </a:r>
            <a:r>
              <a:rPr lang="en-GB" b="1" dirty="0"/>
              <a:t> </a:t>
            </a:r>
            <a:r>
              <a:rPr lang="en-GB" b="1" dirty="0" err="1"/>
              <a:t>hình</a:t>
            </a:r>
            <a:r>
              <a:rPr lang="en-GB" b="1" dirty="0"/>
              <a:t> </a:t>
            </a:r>
            <a:r>
              <a:rPr lang="en-GB" b="1" dirty="0" err="1"/>
              <a:t>sử</a:t>
            </a:r>
            <a:r>
              <a:rPr lang="en-GB" b="1" dirty="0"/>
              <a:t> </a:t>
            </a:r>
            <a:r>
              <a:rPr lang="en-GB" b="1" dirty="0" err="1"/>
              <a:t>dụng</a:t>
            </a:r>
            <a:r>
              <a:rPr lang="en-GB" b="1" dirty="0"/>
              <a:t> </a:t>
            </a:r>
            <a:r>
              <a:rPr lang="en-GB" b="1" dirty="0" err="1"/>
              <a:t>ở</a:t>
            </a:r>
            <a:r>
              <a:rPr lang="en-GB" b="1" dirty="0"/>
              <a:t> </a:t>
            </a:r>
            <a:r>
              <a:rPr lang="en-GB" b="1" dirty="0" err="1"/>
              <a:t>các</a:t>
            </a:r>
            <a:r>
              <a:rPr lang="en-GB" b="1" dirty="0"/>
              <a:t> </a:t>
            </a:r>
            <a:r>
              <a:rPr lang="en-GB" b="1" dirty="0" err="1"/>
              <a:t>thị</a:t>
            </a:r>
            <a:r>
              <a:rPr lang="en-GB" b="1" dirty="0"/>
              <a:t> </a:t>
            </a:r>
            <a:r>
              <a:rPr lang="en-GB" b="1" dirty="0" err="1"/>
              <a:t>trường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5</a:t>
            </a:fld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9880109"/>
              </p:ext>
            </p:extLst>
          </p:nvPr>
        </p:nvGraphicFramePr>
        <p:xfrm>
          <a:off x="609600" y="1143001"/>
          <a:ext cx="8305799" cy="502157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85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0505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8287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68801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b="1" u="none" strike="noStrike" dirty="0">
                          <a:effectLst/>
                        </a:rPr>
                        <a:t>Asia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b="1" u="none" strike="noStrike" dirty="0">
                          <a:effectLst/>
                        </a:rPr>
                        <a:t> 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b="1" u="none" strike="noStrike" dirty="0">
                          <a:effectLst/>
                        </a:rPr>
                        <a:t>Africa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b="1" u="none" strike="noStrike" dirty="0">
                          <a:effectLst/>
                        </a:rPr>
                        <a:t> 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b="1" u="none" strike="noStrike" dirty="0">
                          <a:effectLst/>
                        </a:rPr>
                        <a:t>PAHO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b="1" u="none" strike="noStrike" dirty="0">
                          <a:effectLst/>
                        </a:rPr>
                        <a:t> 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b="1" u="none" strike="noStrike" dirty="0">
                          <a:effectLst/>
                        </a:rPr>
                        <a:t>Others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8801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India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Nigeria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Peru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Iran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9109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Sri Lanka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Madagaskar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Brazil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Philippines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8801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Myanmar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Ghana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Colombia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4355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Pakistan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Ivory Coast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El Salvador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8801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Bangladesh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Uganda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8155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Thailand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Mozambique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8801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Vietnam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Namibia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8801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Niger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8801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Tanzania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8801"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Cameroon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800" u="none" strike="noStrike" dirty="0">
                          <a:effectLst/>
                        </a:rPr>
                        <a:t> 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ComBE Five </a:t>
            </a:r>
            <a:r>
              <a:rPr lang="en-GB" b="1" dirty="0" err="1"/>
              <a:t>cập</a:t>
            </a:r>
            <a:r>
              <a:rPr lang="en-GB" b="1" dirty="0"/>
              <a:t> </a:t>
            </a:r>
            <a:r>
              <a:rPr lang="en-GB" b="1" dirty="0" err="1"/>
              <a:t>nhật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err="1"/>
              <a:t>Từ</a:t>
            </a:r>
            <a:r>
              <a:rPr lang="en-GB" b="1" dirty="0"/>
              <a:t> 21/11/2017 </a:t>
            </a:r>
            <a:r>
              <a:rPr lang="en-GB" b="1" dirty="0" err="1"/>
              <a:t>đến</a:t>
            </a:r>
            <a:r>
              <a:rPr lang="en-GB" b="1" dirty="0"/>
              <a:t> 20/11/2018</a:t>
            </a:r>
            <a:r>
              <a:rPr lang="en-GB" dirty="0"/>
              <a:t>, </a:t>
            </a:r>
            <a:r>
              <a:rPr lang="en-GB" dirty="0" err="1"/>
              <a:t>Công</a:t>
            </a:r>
            <a:r>
              <a:rPr lang="en-GB" dirty="0"/>
              <a:t> ty Biological E Limited </a:t>
            </a:r>
            <a:r>
              <a:rPr lang="en-GB" dirty="0" err="1"/>
              <a:t>đã</a:t>
            </a:r>
            <a:r>
              <a:rPr lang="en-GB" dirty="0"/>
              <a:t> </a:t>
            </a:r>
            <a:r>
              <a:rPr lang="en-GB" dirty="0" err="1"/>
              <a:t>cung</a:t>
            </a:r>
            <a:r>
              <a:rPr lang="en-GB" dirty="0"/>
              <a:t> </a:t>
            </a:r>
            <a:r>
              <a:rPr lang="en-GB" dirty="0" err="1"/>
              <a:t>ứng</a:t>
            </a:r>
            <a:r>
              <a:rPr lang="en-GB" dirty="0"/>
              <a:t> </a:t>
            </a:r>
            <a:r>
              <a:rPr lang="en-GB" dirty="0" err="1"/>
              <a:t>khoảng</a:t>
            </a:r>
            <a:r>
              <a:rPr lang="en-GB" dirty="0"/>
              <a:t> </a:t>
            </a:r>
            <a:r>
              <a:rPr lang="en-GB" b="1" dirty="0"/>
              <a:t>76,05 </a:t>
            </a:r>
            <a:r>
              <a:rPr lang="en-GB" b="1" dirty="0" err="1"/>
              <a:t>triệu</a:t>
            </a:r>
            <a:r>
              <a:rPr lang="en-GB" b="1" dirty="0"/>
              <a:t> </a:t>
            </a:r>
            <a:r>
              <a:rPr lang="en-GB" b="1" dirty="0" err="1"/>
              <a:t>liều</a:t>
            </a:r>
            <a:r>
              <a:rPr lang="en-GB" b="1" dirty="0"/>
              <a:t> </a:t>
            </a:r>
            <a:r>
              <a:rPr lang="en-GB" dirty="0" err="1"/>
              <a:t>cho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trường</a:t>
            </a:r>
            <a:r>
              <a:rPr lang="en-GB" dirty="0"/>
              <a:t> </a:t>
            </a:r>
            <a:r>
              <a:rPr lang="en-GB" dirty="0" err="1"/>
              <a:t>nội</a:t>
            </a:r>
            <a:r>
              <a:rPr lang="en-GB" dirty="0"/>
              <a:t> </a:t>
            </a:r>
            <a:r>
              <a:rPr lang="en-GB" dirty="0" err="1"/>
              <a:t>địa</a:t>
            </a:r>
            <a:r>
              <a:rPr lang="en-GB" dirty="0"/>
              <a:t> (</a:t>
            </a:r>
            <a:r>
              <a:rPr lang="en-GB" dirty="0" err="1"/>
              <a:t>Ấn</a:t>
            </a:r>
            <a:r>
              <a:rPr lang="en-GB" dirty="0"/>
              <a:t> </a:t>
            </a:r>
            <a:r>
              <a:rPr lang="en-GB" dirty="0" err="1"/>
              <a:t>Độ</a:t>
            </a:r>
            <a:r>
              <a:rPr lang="en-GB" dirty="0"/>
              <a:t>)</a:t>
            </a:r>
          </a:p>
          <a:p>
            <a:pPr algn="just"/>
            <a:endParaRPr lang="en-GB" dirty="0"/>
          </a:p>
          <a:p>
            <a:pPr algn="just"/>
            <a:r>
              <a:rPr lang="en-GB" b="1" dirty="0" err="1"/>
              <a:t>Trong</a:t>
            </a:r>
            <a:r>
              <a:rPr lang="en-GB" b="1" dirty="0"/>
              <a:t> </a:t>
            </a:r>
            <a:r>
              <a:rPr lang="en-GB" b="1" dirty="0" err="1"/>
              <a:t>khoảng</a:t>
            </a:r>
            <a:r>
              <a:rPr lang="en-GB" b="1" dirty="0"/>
              <a:t> 21/11/2017 </a:t>
            </a:r>
            <a:r>
              <a:rPr lang="en-GB" b="1" dirty="0" err="1"/>
              <a:t>đến</a:t>
            </a:r>
            <a:r>
              <a:rPr lang="en-GB" b="1" dirty="0"/>
              <a:t> 20/11/2018</a:t>
            </a:r>
            <a:r>
              <a:rPr lang="en-GB" dirty="0"/>
              <a:t>, </a:t>
            </a:r>
            <a:r>
              <a:rPr lang="en-GB" dirty="0" err="1"/>
              <a:t>công</a:t>
            </a:r>
            <a:r>
              <a:rPr lang="en-GB" dirty="0"/>
              <a:t> ty Biological E Limited </a:t>
            </a:r>
            <a:r>
              <a:rPr lang="en-GB" dirty="0" err="1"/>
              <a:t>đã</a:t>
            </a:r>
            <a:r>
              <a:rPr lang="en-GB" dirty="0"/>
              <a:t> </a:t>
            </a:r>
            <a:r>
              <a:rPr lang="en-GB" dirty="0" err="1"/>
              <a:t>xuất</a:t>
            </a:r>
            <a:r>
              <a:rPr lang="en-GB" dirty="0"/>
              <a:t> </a:t>
            </a:r>
            <a:r>
              <a:rPr lang="en-GB" dirty="0" err="1"/>
              <a:t>khẩu</a:t>
            </a:r>
            <a:r>
              <a:rPr lang="en-GB" dirty="0"/>
              <a:t> </a:t>
            </a:r>
            <a:r>
              <a:rPr lang="en-GB" b="1" dirty="0"/>
              <a:t>32,02 </a:t>
            </a:r>
            <a:r>
              <a:rPr lang="en-GB" b="1" dirty="0" err="1"/>
              <a:t>triệu</a:t>
            </a:r>
            <a:r>
              <a:rPr lang="en-GB" b="1" dirty="0"/>
              <a:t> </a:t>
            </a:r>
            <a:r>
              <a:rPr lang="en-GB" b="1" dirty="0" err="1"/>
              <a:t>liều</a:t>
            </a:r>
            <a:r>
              <a:rPr lang="en-GB" b="1" dirty="0"/>
              <a:t> </a:t>
            </a:r>
            <a:r>
              <a:rPr lang="en-GB" dirty="0" err="1"/>
              <a:t>ComBE</a:t>
            </a:r>
            <a:r>
              <a:rPr lang="en-GB" dirty="0"/>
              <a:t> Five </a:t>
            </a:r>
            <a:r>
              <a:rPr lang="en-GB" dirty="0" err="1"/>
              <a:t>tới</a:t>
            </a:r>
            <a:r>
              <a:rPr lang="en-GB" dirty="0"/>
              <a:t> 22 </a:t>
            </a:r>
            <a:r>
              <a:rPr lang="en-GB" dirty="0" err="1"/>
              <a:t>quốc</a:t>
            </a:r>
            <a:r>
              <a:rPr lang="en-GB" dirty="0"/>
              <a:t> </a:t>
            </a:r>
            <a:r>
              <a:rPr lang="en-GB" dirty="0" err="1"/>
              <a:t>gia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</a:t>
            </a:r>
            <a:r>
              <a:rPr lang="en-GB" dirty="0" err="1"/>
              <a:t>thế</a:t>
            </a:r>
            <a:r>
              <a:rPr lang="en-GB" dirty="0"/>
              <a:t> </a:t>
            </a:r>
            <a:r>
              <a:rPr lang="en-GB" dirty="0" err="1"/>
              <a:t>giới</a:t>
            </a:r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12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5665235"/>
              </p:ext>
            </p:extLst>
          </p:nvPr>
        </p:nvGraphicFramePr>
        <p:xfrm>
          <a:off x="433939" y="1447800"/>
          <a:ext cx="8229599" cy="40587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43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30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42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979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5239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93582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b="1" u="none" strike="noStrike" dirty="0">
                          <a:effectLst/>
                        </a:rPr>
                        <a:t>Asia</a:t>
                      </a:r>
                      <a:endParaRPr lang="en-GB" sz="2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b="1" u="none" strike="noStrike" dirty="0">
                          <a:effectLst/>
                        </a:rPr>
                        <a:t> </a:t>
                      </a:r>
                      <a:endParaRPr lang="en-GB" sz="2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b="1" u="none" strike="noStrike" dirty="0">
                          <a:effectLst/>
                        </a:rPr>
                        <a:t>Africa</a:t>
                      </a:r>
                      <a:endParaRPr lang="en-GB" sz="2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b="1" u="none" strike="noStrike" dirty="0">
                          <a:effectLst/>
                        </a:rPr>
                        <a:t> </a:t>
                      </a:r>
                      <a:endParaRPr lang="en-GB" sz="2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b="1" u="none" strike="noStrike" dirty="0">
                          <a:effectLst/>
                        </a:rPr>
                        <a:t>PAHO</a:t>
                      </a:r>
                      <a:endParaRPr lang="en-GB" sz="2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b="1" u="none" strike="noStrike" dirty="0">
                          <a:effectLst/>
                        </a:rPr>
                        <a:t> </a:t>
                      </a:r>
                      <a:endParaRPr lang="en-GB" sz="2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b="1" u="none" strike="noStrike" dirty="0">
                          <a:effectLst/>
                        </a:rPr>
                        <a:t>Others</a:t>
                      </a:r>
                      <a:endParaRPr lang="en-GB" sz="26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3582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India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Eritrea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Chile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Kyrgyzstan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3582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Bhutan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Ethiopia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Colombia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Lebanon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3582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Malaysia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Ghana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Jamaica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Peru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6876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Myanmar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Ivory Coast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Peru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Qatar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3582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Nepal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Kenya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El Salvador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Philippines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3582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Vietnam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Malawi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3582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Maldova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3582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Namibia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3582"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Nigeria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600" u="none" strike="noStrike" dirty="0">
                          <a:effectLst/>
                        </a:rPr>
                        <a:t> 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err="1"/>
              <a:t>Vắc</a:t>
            </a:r>
            <a:r>
              <a:rPr lang="en-GB" b="1" dirty="0"/>
              <a:t> </a:t>
            </a:r>
            <a:r>
              <a:rPr lang="en-GB" b="1" dirty="0" err="1"/>
              <a:t>xin</a:t>
            </a:r>
            <a:r>
              <a:rPr lang="en-GB" b="1" dirty="0"/>
              <a:t> 5 </a:t>
            </a:r>
            <a:r>
              <a:rPr lang="en-GB" b="1" dirty="0" err="1"/>
              <a:t>trong</a:t>
            </a:r>
            <a:r>
              <a:rPr lang="en-GB" b="1" dirty="0"/>
              <a:t> 1 </a:t>
            </a:r>
            <a:r>
              <a:rPr lang="en-GB" b="1" dirty="0" err="1"/>
              <a:t>của</a:t>
            </a:r>
            <a:r>
              <a:rPr lang="en-GB" b="1" dirty="0"/>
              <a:t> SII:</a:t>
            </a:r>
            <a:br>
              <a:rPr lang="en-GB" b="1" dirty="0"/>
            </a:br>
            <a:r>
              <a:rPr lang="en-GB" b="1" dirty="0" err="1"/>
              <a:t>Tình</a:t>
            </a:r>
            <a:r>
              <a:rPr lang="en-GB" b="1" dirty="0"/>
              <a:t> </a:t>
            </a:r>
            <a:r>
              <a:rPr lang="en-GB" b="1" dirty="0" err="1"/>
              <a:t>hình</a:t>
            </a:r>
            <a:r>
              <a:rPr lang="en-GB" b="1" dirty="0"/>
              <a:t> </a:t>
            </a:r>
            <a:r>
              <a:rPr lang="en-GB" b="1" dirty="0" err="1"/>
              <a:t>cung</a:t>
            </a:r>
            <a:r>
              <a:rPr lang="en-GB" b="1" dirty="0"/>
              <a:t> </a:t>
            </a:r>
            <a:r>
              <a:rPr lang="en-GB" b="1" dirty="0" err="1"/>
              <a:t>ứng</a:t>
            </a:r>
            <a:r>
              <a:rPr lang="en-GB" b="1" dirty="0"/>
              <a:t> </a:t>
            </a:r>
            <a:r>
              <a:rPr lang="en-GB" b="1" dirty="0" err="1"/>
              <a:t>toàn</a:t>
            </a:r>
            <a:r>
              <a:rPr lang="en-GB" b="1" dirty="0"/>
              <a:t> </a:t>
            </a:r>
            <a:r>
              <a:rPr lang="en-GB" b="1" dirty="0" err="1"/>
              <a:t>cầu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5472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/>
              <a:t>Cập</a:t>
            </a:r>
            <a:r>
              <a:rPr lang="en-GB" b="1" dirty="0"/>
              <a:t> </a:t>
            </a:r>
            <a:r>
              <a:rPr lang="en-GB" b="1" dirty="0" err="1"/>
              <a:t>nhật</a:t>
            </a:r>
            <a:r>
              <a:rPr lang="en-GB" b="1" dirty="0"/>
              <a:t> SII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458200" cy="3962400"/>
          </a:xfrm>
        </p:spPr>
        <p:txBody>
          <a:bodyPr>
            <a:normAutofit/>
          </a:bodyPr>
          <a:lstStyle/>
          <a:p>
            <a:pPr algn="just">
              <a:spcAft>
                <a:spcPts val="600"/>
              </a:spcAft>
            </a:pPr>
            <a:r>
              <a:rPr lang="en-GB" sz="2800" dirty="0" err="1"/>
              <a:t>Từ</a:t>
            </a:r>
            <a:r>
              <a:rPr lang="en-GB" sz="2800" dirty="0"/>
              <a:t> </a:t>
            </a:r>
            <a:r>
              <a:rPr lang="en-GB" sz="2800" dirty="0" err="1"/>
              <a:t>năm</a:t>
            </a:r>
            <a:r>
              <a:rPr lang="en-GB" sz="2800" dirty="0"/>
              <a:t> 2009 </a:t>
            </a:r>
            <a:r>
              <a:rPr lang="en-GB" sz="2800" dirty="0" err="1"/>
              <a:t>đến</a:t>
            </a:r>
            <a:r>
              <a:rPr lang="en-GB" sz="2800" dirty="0"/>
              <a:t> 31/03/2018, </a:t>
            </a:r>
            <a:r>
              <a:rPr lang="en-GB" sz="2800" dirty="0" err="1"/>
              <a:t>tổng</a:t>
            </a:r>
            <a:r>
              <a:rPr lang="en-GB" sz="2800" dirty="0"/>
              <a:t> </a:t>
            </a:r>
            <a:r>
              <a:rPr lang="en-GB" sz="2800" dirty="0" err="1"/>
              <a:t>cộng</a:t>
            </a:r>
            <a:r>
              <a:rPr lang="en-GB" sz="2800" dirty="0"/>
              <a:t> 774,483 </a:t>
            </a:r>
            <a:r>
              <a:rPr lang="en-GB" sz="2800" dirty="0" err="1"/>
              <a:t>triệu</a:t>
            </a:r>
            <a:r>
              <a:rPr lang="en-GB" sz="2800" dirty="0"/>
              <a:t> </a:t>
            </a:r>
            <a:r>
              <a:rPr lang="en-GB" sz="2800" dirty="0" err="1"/>
              <a:t>liều</a:t>
            </a:r>
            <a:r>
              <a:rPr lang="en-GB" sz="2800" dirty="0"/>
              <a:t> </a:t>
            </a:r>
            <a:r>
              <a:rPr lang="en-GB" sz="2800" dirty="0" err="1"/>
              <a:t>đã</a:t>
            </a:r>
            <a:r>
              <a:rPr lang="en-GB" sz="2800" dirty="0"/>
              <a:t> </a:t>
            </a:r>
            <a:r>
              <a:rPr lang="en-GB" sz="2800" dirty="0" err="1"/>
              <a:t>được</a:t>
            </a:r>
            <a:r>
              <a:rPr lang="en-GB" sz="2800" dirty="0"/>
              <a:t> </a:t>
            </a:r>
            <a:r>
              <a:rPr lang="en-GB" sz="2800" dirty="0" err="1"/>
              <a:t>phân</a:t>
            </a:r>
            <a:r>
              <a:rPr lang="en-GB" sz="2800" dirty="0"/>
              <a:t> </a:t>
            </a:r>
            <a:r>
              <a:rPr lang="en-GB" sz="2800" dirty="0" err="1"/>
              <a:t>phối</a:t>
            </a:r>
            <a:endParaRPr lang="en-GB" sz="2800" dirty="0"/>
          </a:p>
          <a:p>
            <a:pPr algn="just">
              <a:spcAft>
                <a:spcPts val="600"/>
              </a:spcAft>
            </a:pPr>
            <a:r>
              <a:rPr lang="en-GB" sz="2800" dirty="0" err="1"/>
              <a:t>Từ</a:t>
            </a:r>
            <a:r>
              <a:rPr lang="en-GB" sz="2800" dirty="0"/>
              <a:t> 01/04/2017 </a:t>
            </a:r>
            <a:r>
              <a:rPr lang="en-GB" sz="2800" dirty="0" err="1"/>
              <a:t>đến</a:t>
            </a:r>
            <a:r>
              <a:rPr lang="en-GB" sz="2800" dirty="0"/>
              <a:t> 31/03/2018 </a:t>
            </a:r>
            <a:r>
              <a:rPr lang="en-GB" sz="2800" i="1" dirty="0"/>
              <a:t>(</a:t>
            </a:r>
            <a:r>
              <a:rPr lang="en-GB" sz="2800" i="1" dirty="0" err="1"/>
              <a:t>một</a:t>
            </a:r>
            <a:r>
              <a:rPr lang="en-GB" sz="2800" i="1" dirty="0"/>
              <a:t> </a:t>
            </a:r>
            <a:r>
              <a:rPr lang="en-GB" sz="2800" i="1" dirty="0" err="1"/>
              <a:t>năm</a:t>
            </a:r>
            <a:r>
              <a:rPr lang="en-GB" sz="2800" i="1" dirty="0"/>
              <a:t> </a:t>
            </a:r>
            <a:r>
              <a:rPr lang="en-GB" sz="2800" i="1" dirty="0" err="1"/>
              <a:t>tài</a:t>
            </a:r>
            <a:r>
              <a:rPr lang="en-GB" sz="2800" i="1" dirty="0"/>
              <a:t> </a:t>
            </a:r>
            <a:r>
              <a:rPr lang="en-GB" sz="2800" i="1" dirty="0" err="1"/>
              <a:t>chính</a:t>
            </a:r>
            <a:r>
              <a:rPr lang="en-GB" sz="2800" i="1" dirty="0"/>
              <a:t> </a:t>
            </a:r>
            <a:r>
              <a:rPr lang="en-GB" sz="2800" i="1" dirty="0" err="1"/>
              <a:t>của</a:t>
            </a:r>
            <a:r>
              <a:rPr lang="en-GB" sz="2800" i="1" dirty="0"/>
              <a:t> </a:t>
            </a:r>
            <a:r>
              <a:rPr lang="en-GB" sz="2800" i="1" dirty="0" err="1"/>
              <a:t>Ấn</a:t>
            </a:r>
            <a:r>
              <a:rPr lang="en-GB" sz="2800" i="1" dirty="0"/>
              <a:t> </a:t>
            </a:r>
            <a:r>
              <a:rPr lang="en-GB" sz="2800" i="1" dirty="0" err="1"/>
              <a:t>Độ</a:t>
            </a:r>
            <a:r>
              <a:rPr lang="en-GB" sz="2800" i="1" dirty="0"/>
              <a:t>)</a:t>
            </a:r>
            <a:r>
              <a:rPr lang="en-GB" sz="2800" dirty="0"/>
              <a:t>- </a:t>
            </a:r>
            <a:r>
              <a:rPr lang="en-GB" sz="2800" dirty="0" err="1"/>
              <a:t>số</a:t>
            </a:r>
            <a:r>
              <a:rPr lang="en-GB" sz="2800" dirty="0"/>
              <a:t> </a:t>
            </a:r>
            <a:r>
              <a:rPr lang="en-GB" sz="2800" dirty="0" err="1"/>
              <a:t>lượng</a:t>
            </a:r>
            <a:r>
              <a:rPr lang="en-GB" sz="2800" dirty="0"/>
              <a:t> </a:t>
            </a:r>
            <a:r>
              <a:rPr lang="en-GB" sz="2800" dirty="0" err="1"/>
              <a:t>vắc</a:t>
            </a:r>
            <a:r>
              <a:rPr lang="en-GB" sz="2800" dirty="0"/>
              <a:t> </a:t>
            </a:r>
            <a:r>
              <a:rPr lang="en-GB" sz="2800" dirty="0" err="1"/>
              <a:t>xin</a:t>
            </a:r>
            <a:r>
              <a:rPr lang="en-GB" sz="2800" dirty="0"/>
              <a:t> </a:t>
            </a:r>
            <a:r>
              <a:rPr lang="en-GB" sz="2800" dirty="0" err="1"/>
              <a:t>phân</a:t>
            </a:r>
            <a:r>
              <a:rPr lang="en-GB" sz="2800" dirty="0"/>
              <a:t> </a:t>
            </a:r>
            <a:r>
              <a:rPr lang="en-GB" sz="2800" dirty="0" err="1"/>
              <a:t>bổ</a:t>
            </a:r>
            <a:r>
              <a:rPr lang="en-GB" sz="2800" dirty="0"/>
              <a:t> </a:t>
            </a:r>
            <a:r>
              <a:rPr lang="en-GB" sz="2800" dirty="0" err="1"/>
              <a:t>như</a:t>
            </a:r>
            <a:r>
              <a:rPr lang="en-GB" sz="2800" dirty="0"/>
              <a:t> </a:t>
            </a:r>
            <a:r>
              <a:rPr lang="en-GB" sz="2800" dirty="0" err="1"/>
              <a:t>sau</a:t>
            </a:r>
            <a:r>
              <a:rPr lang="en-GB" sz="2800" dirty="0"/>
              <a:t>:</a:t>
            </a:r>
          </a:p>
          <a:p>
            <a:pPr lvl="1" algn="just">
              <a:spcAft>
                <a:spcPts val="600"/>
              </a:spcAft>
            </a:pPr>
            <a:r>
              <a:rPr lang="en-GB" sz="2400" dirty="0" err="1"/>
              <a:t>Tại</a:t>
            </a:r>
            <a:r>
              <a:rPr lang="en-GB" sz="2400" dirty="0"/>
              <a:t> </a:t>
            </a:r>
            <a:r>
              <a:rPr lang="en-GB" sz="2400" dirty="0" err="1"/>
              <a:t>Ấn</a:t>
            </a:r>
            <a:r>
              <a:rPr lang="en-GB" sz="2400" dirty="0"/>
              <a:t> </a:t>
            </a:r>
            <a:r>
              <a:rPr lang="en-GB" sz="2400" dirty="0" err="1"/>
              <a:t>Độ</a:t>
            </a:r>
            <a:r>
              <a:rPr lang="en-GB" sz="2400" dirty="0"/>
              <a:t> 1,067 </a:t>
            </a:r>
            <a:r>
              <a:rPr lang="en-GB" sz="2400" dirty="0" err="1"/>
              <a:t>triệu</a:t>
            </a:r>
            <a:endParaRPr lang="en-GB" sz="2400" dirty="0"/>
          </a:p>
          <a:p>
            <a:pPr lvl="1" algn="just">
              <a:spcAft>
                <a:spcPts val="600"/>
              </a:spcAft>
            </a:pPr>
            <a:r>
              <a:rPr lang="en-GB" sz="2400" dirty="0" err="1"/>
              <a:t>Xuất</a:t>
            </a:r>
            <a:r>
              <a:rPr lang="en-GB" sz="2400" dirty="0"/>
              <a:t> </a:t>
            </a:r>
            <a:r>
              <a:rPr lang="en-GB" sz="2400" dirty="0" err="1"/>
              <a:t>khẩu</a:t>
            </a:r>
            <a:r>
              <a:rPr lang="en-GB" sz="2400" dirty="0"/>
              <a:t> (</a:t>
            </a:r>
            <a:r>
              <a:rPr lang="en-GB" sz="2400" dirty="0" err="1"/>
              <a:t>vào</a:t>
            </a:r>
            <a:r>
              <a:rPr lang="en-GB" sz="2400" dirty="0"/>
              <a:t> </a:t>
            </a:r>
            <a:r>
              <a:rPr lang="en-GB" sz="2400" dirty="0" err="1"/>
              <a:t>khu</a:t>
            </a:r>
            <a:r>
              <a:rPr lang="en-GB" sz="2400" dirty="0"/>
              <a:t> </a:t>
            </a:r>
            <a:r>
              <a:rPr lang="en-GB" sz="2400" dirty="0" err="1"/>
              <a:t>vực</a:t>
            </a:r>
            <a:r>
              <a:rPr lang="en-GB" sz="2400" dirty="0"/>
              <a:t> </a:t>
            </a:r>
            <a:r>
              <a:rPr lang="en-GB" sz="2400" dirty="0" err="1"/>
              <a:t>tư</a:t>
            </a:r>
            <a:r>
              <a:rPr lang="en-GB" sz="2400" dirty="0"/>
              <a:t> </a:t>
            </a:r>
            <a:r>
              <a:rPr lang="en-GB" sz="2400" dirty="0" err="1"/>
              <a:t>nhân</a:t>
            </a:r>
            <a:r>
              <a:rPr lang="en-GB" sz="2400" dirty="0"/>
              <a:t>) 17,192 </a:t>
            </a:r>
            <a:r>
              <a:rPr lang="en-GB" sz="2400" dirty="0" err="1"/>
              <a:t>triệu</a:t>
            </a:r>
            <a:endParaRPr lang="en-GB" sz="2400" dirty="0"/>
          </a:p>
          <a:p>
            <a:pPr lvl="1" algn="just">
              <a:spcAft>
                <a:spcPts val="600"/>
              </a:spcAft>
            </a:pPr>
            <a:r>
              <a:rPr lang="en-GB" sz="2400" dirty="0" err="1"/>
              <a:t>Xuất</a:t>
            </a:r>
            <a:r>
              <a:rPr lang="en-GB" sz="2400" dirty="0"/>
              <a:t> </a:t>
            </a:r>
            <a:r>
              <a:rPr lang="en-GB" sz="2400" dirty="0" err="1"/>
              <a:t>khẩu</a:t>
            </a:r>
            <a:r>
              <a:rPr lang="en-GB" sz="2400" dirty="0"/>
              <a:t> (UNICEF/PAHO) 120,428 </a:t>
            </a:r>
            <a:r>
              <a:rPr lang="en-GB" sz="2400" dirty="0" err="1"/>
              <a:t>triệu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47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err="1"/>
              <a:t>Các</a:t>
            </a:r>
            <a:r>
              <a:rPr lang="en-GB" b="1" dirty="0"/>
              <a:t> </a:t>
            </a:r>
            <a:r>
              <a:rPr lang="en-GB" b="1" dirty="0" err="1"/>
              <a:t>quốc</a:t>
            </a:r>
            <a:r>
              <a:rPr lang="en-GB" b="1" dirty="0"/>
              <a:t> </a:t>
            </a:r>
            <a:r>
              <a:rPr lang="en-GB" b="1" dirty="0" err="1"/>
              <a:t>gia</a:t>
            </a:r>
            <a:r>
              <a:rPr lang="en-GB" b="1" dirty="0"/>
              <a:t> </a:t>
            </a:r>
            <a:r>
              <a:rPr lang="en-GB" b="1" dirty="0" err="1"/>
              <a:t>có</a:t>
            </a:r>
            <a:r>
              <a:rPr lang="en-GB" b="1" dirty="0"/>
              <a:t> </a:t>
            </a:r>
            <a:r>
              <a:rPr lang="en-GB" b="1" dirty="0" err="1"/>
              <a:t>nhiều</a:t>
            </a:r>
            <a:r>
              <a:rPr lang="en-GB" b="1" dirty="0"/>
              <a:t> </a:t>
            </a:r>
            <a:r>
              <a:rPr lang="en-GB" b="1" dirty="0" err="1"/>
              <a:t>hơn</a:t>
            </a:r>
            <a:r>
              <a:rPr lang="en-GB" b="1" dirty="0"/>
              <a:t> 1 </a:t>
            </a:r>
            <a:r>
              <a:rPr lang="en-GB" b="1" dirty="0" err="1"/>
              <a:t>loại</a:t>
            </a:r>
            <a:r>
              <a:rPr lang="en-GB" b="1" dirty="0"/>
              <a:t> </a:t>
            </a:r>
            <a:r>
              <a:rPr lang="en-GB" b="1" dirty="0" err="1"/>
              <a:t>vắc</a:t>
            </a:r>
            <a:r>
              <a:rPr lang="en-GB" b="1" dirty="0"/>
              <a:t> </a:t>
            </a:r>
            <a:r>
              <a:rPr lang="en-GB" b="1" dirty="0" err="1"/>
              <a:t>xin</a:t>
            </a:r>
            <a:r>
              <a:rPr lang="en-GB" b="1" dirty="0"/>
              <a:t> 5.1 </a:t>
            </a:r>
            <a:r>
              <a:rPr lang="en-GB" b="1" dirty="0" err="1"/>
              <a:t>cùng</a:t>
            </a:r>
            <a:r>
              <a:rPr lang="en-GB" b="1" dirty="0"/>
              <a:t> </a:t>
            </a:r>
            <a:r>
              <a:rPr lang="en-GB" b="1" dirty="0" err="1"/>
              <a:t>được</a:t>
            </a:r>
            <a:r>
              <a:rPr lang="en-GB" b="1" dirty="0"/>
              <a:t> </a:t>
            </a:r>
            <a:r>
              <a:rPr lang="en-GB" b="1" dirty="0" err="1"/>
              <a:t>sử</a:t>
            </a:r>
            <a:r>
              <a:rPr lang="en-GB" b="1" dirty="0"/>
              <a:t> </a:t>
            </a:r>
            <a:r>
              <a:rPr lang="en-GB" b="1" dirty="0" err="1"/>
              <a:t>dụng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ts val="600"/>
              </a:spcAft>
            </a:pPr>
            <a:r>
              <a:rPr lang="en-GB" sz="2800" dirty="0" err="1"/>
              <a:t>Vắc</a:t>
            </a:r>
            <a:r>
              <a:rPr lang="en-GB" sz="2800" dirty="0"/>
              <a:t> </a:t>
            </a:r>
            <a:r>
              <a:rPr lang="en-GB" sz="2800" dirty="0" err="1"/>
              <a:t>xin</a:t>
            </a:r>
            <a:r>
              <a:rPr lang="en-GB" sz="2800" dirty="0"/>
              <a:t> 5.1 </a:t>
            </a:r>
            <a:r>
              <a:rPr lang="en-GB" sz="2800" dirty="0" err="1"/>
              <a:t>được</a:t>
            </a:r>
            <a:r>
              <a:rPr lang="en-GB" sz="2800" dirty="0"/>
              <a:t> </a:t>
            </a:r>
            <a:r>
              <a:rPr lang="en-GB" sz="2800" dirty="0" err="1"/>
              <a:t>sử</a:t>
            </a:r>
            <a:r>
              <a:rPr lang="en-GB" sz="2800" dirty="0"/>
              <a:t> </a:t>
            </a:r>
            <a:r>
              <a:rPr lang="en-GB" sz="2800" dirty="0" err="1"/>
              <a:t>dụng</a:t>
            </a:r>
            <a:r>
              <a:rPr lang="en-GB" sz="2800" dirty="0"/>
              <a:t> </a:t>
            </a:r>
            <a:r>
              <a:rPr lang="en-GB" sz="2800" dirty="0" err="1"/>
              <a:t>tại</a:t>
            </a:r>
            <a:r>
              <a:rPr lang="en-GB" sz="2800" dirty="0"/>
              <a:t> 73 </a:t>
            </a:r>
            <a:r>
              <a:rPr lang="en-GB" sz="2800" dirty="0" err="1"/>
              <a:t>quốc</a:t>
            </a:r>
            <a:r>
              <a:rPr lang="en-GB" sz="2800" dirty="0"/>
              <a:t> </a:t>
            </a:r>
            <a:r>
              <a:rPr lang="en-GB" sz="2800" dirty="0" err="1"/>
              <a:t>gia</a:t>
            </a:r>
            <a:r>
              <a:rPr lang="en-GB" sz="2800" dirty="0"/>
              <a:t> </a:t>
            </a:r>
            <a:r>
              <a:rPr lang="en-GB" sz="2800" dirty="0" err="1"/>
              <a:t>được</a:t>
            </a:r>
            <a:r>
              <a:rPr lang="en-GB" sz="2800" dirty="0"/>
              <a:t> GAVI </a:t>
            </a:r>
            <a:r>
              <a:rPr lang="en-GB" sz="2800" dirty="0" err="1"/>
              <a:t>hỗ</a:t>
            </a:r>
            <a:r>
              <a:rPr lang="en-GB" sz="2800" dirty="0"/>
              <a:t> </a:t>
            </a:r>
            <a:r>
              <a:rPr lang="en-GB" sz="2800" dirty="0" err="1"/>
              <a:t>trợ</a:t>
            </a:r>
            <a:endParaRPr lang="en-GB" sz="2800" dirty="0"/>
          </a:p>
          <a:p>
            <a:pPr algn="just">
              <a:spcAft>
                <a:spcPts val="600"/>
              </a:spcAft>
            </a:pPr>
            <a:r>
              <a:rPr lang="en-GB" sz="2800" dirty="0" err="1"/>
              <a:t>Nhiều</a:t>
            </a:r>
            <a:r>
              <a:rPr lang="en-GB" sz="2800" dirty="0"/>
              <a:t> </a:t>
            </a:r>
            <a:r>
              <a:rPr lang="en-GB" sz="2800" dirty="0" err="1"/>
              <a:t>quốc</a:t>
            </a:r>
            <a:r>
              <a:rPr lang="en-GB" sz="2800" dirty="0"/>
              <a:t> </a:t>
            </a:r>
            <a:r>
              <a:rPr lang="en-GB" sz="2800" dirty="0" err="1"/>
              <a:t>gia</a:t>
            </a:r>
            <a:r>
              <a:rPr lang="en-GB" sz="2800" dirty="0"/>
              <a:t> </a:t>
            </a:r>
            <a:r>
              <a:rPr lang="en-GB" sz="2800" dirty="0" err="1"/>
              <a:t>không</a:t>
            </a:r>
            <a:r>
              <a:rPr lang="en-GB" sz="2800" dirty="0"/>
              <a:t> </a:t>
            </a:r>
            <a:r>
              <a:rPr lang="en-GB" sz="2800" dirty="0" err="1"/>
              <a:t>đủ</a:t>
            </a:r>
            <a:r>
              <a:rPr lang="en-GB" sz="2800" dirty="0"/>
              <a:t> </a:t>
            </a:r>
            <a:r>
              <a:rPr lang="en-GB" sz="2800" dirty="0" err="1"/>
              <a:t>nguồn</a:t>
            </a:r>
            <a:r>
              <a:rPr lang="en-GB" sz="2800" dirty="0"/>
              <a:t> </a:t>
            </a:r>
            <a:r>
              <a:rPr lang="en-GB" sz="2800" dirty="0" err="1"/>
              <a:t>cung</a:t>
            </a:r>
            <a:r>
              <a:rPr lang="en-GB" sz="2800" dirty="0"/>
              <a:t> </a:t>
            </a:r>
            <a:r>
              <a:rPr lang="en-GB" sz="2800" dirty="0" err="1"/>
              <a:t>từ</a:t>
            </a:r>
            <a:r>
              <a:rPr lang="en-GB" sz="2800" dirty="0"/>
              <a:t> </a:t>
            </a:r>
            <a:r>
              <a:rPr lang="en-GB" sz="2800" dirty="0" err="1"/>
              <a:t>một</a:t>
            </a:r>
            <a:r>
              <a:rPr lang="en-GB" sz="2800" dirty="0"/>
              <a:t> </a:t>
            </a:r>
            <a:r>
              <a:rPr lang="en-GB" sz="2800" dirty="0" err="1"/>
              <a:t>nhà</a:t>
            </a:r>
            <a:r>
              <a:rPr lang="en-GB" sz="2800" dirty="0"/>
              <a:t> </a:t>
            </a:r>
            <a:r>
              <a:rPr lang="en-GB" sz="2800" dirty="0" err="1"/>
              <a:t>cung</a:t>
            </a:r>
            <a:r>
              <a:rPr lang="en-GB" sz="2800" dirty="0"/>
              <a:t> </a:t>
            </a:r>
            <a:r>
              <a:rPr lang="en-GB" sz="2800" dirty="0" err="1"/>
              <a:t>cấp</a:t>
            </a:r>
            <a:r>
              <a:rPr lang="en-GB" sz="2800" dirty="0"/>
              <a:t> do </a:t>
            </a:r>
            <a:r>
              <a:rPr lang="en-GB" sz="2800" dirty="0" err="1"/>
              <a:t>vậy</a:t>
            </a:r>
            <a:r>
              <a:rPr lang="en-GB" sz="2800" dirty="0"/>
              <a:t> </a:t>
            </a:r>
            <a:r>
              <a:rPr lang="en-GB" sz="2800" dirty="0" err="1"/>
              <a:t>những</a:t>
            </a:r>
            <a:r>
              <a:rPr lang="en-GB" sz="2800" dirty="0"/>
              <a:t> </a:t>
            </a:r>
            <a:r>
              <a:rPr lang="en-GB" sz="2800" dirty="0" err="1"/>
              <a:t>nước</a:t>
            </a:r>
            <a:r>
              <a:rPr lang="en-GB" sz="2800" dirty="0"/>
              <a:t> </a:t>
            </a:r>
            <a:r>
              <a:rPr lang="en-GB" sz="2800" dirty="0" err="1"/>
              <a:t>này</a:t>
            </a:r>
            <a:r>
              <a:rPr lang="en-GB" sz="2800" dirty="0"/>
              <a:t> </a:t>
            </a:r>
            <a:r>
              <a:rPr lang="en-GB" sz="2800" dirty="0" err="1"/>
              <a:t>cần</a:t>
            </a:r>
            <a:r>
              <a:rPr lang="en-GB" sz="2800" dirty="0"/>
              <a:t> </a:t>
            </a:r>
            <a:r>
              <a:rPr lang="en-GB" sz="2800" dirty="0" err="1"/>
              <a:t>phải</a:t>
            </a:r>
            <a:r>
              <a:rPr lang="en-GB" sz="2800" dirty="0"/>
              <a:t> </a:t>
            </a:r>
            <a:r>
              <a:rPr lang="en-GB" sz="2800" dirty="0" err="1"/>
              <a:t>mua</a:t>
            </a:r>
            <a:r>
              <a:rPr lang="en-GB" sz="2800" dirty="0"/>
              <a:t> </a:t>
            </a:r>
            <a:r>
              <a:rPr lang="en-GB" sz="2800" dirty="0" err="1"/>
              <a:t>vắc</a:t>
            </a:r>
            <a:r>
              <a:rPr lang="en-GB" sz="2800" dirty="0"/>
              <a:t> </a:t>
            </a:r>
            <a:r>
              <a:rPr lang="en-GB" sz="2800" dirty="0" err="1"/>
              <a:t>xin</a:t>
            </a:r>
            <a:r>
              <a:rPr lang="en-GB" sz="2800" dirty="0"/>
              <a:t> 5.1 </a:t>
            </a:r>
            <a:r>
              <a:rPr lang="en-GB" sz="2800" dirty="0" err="1"/>
              <a:t>từ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nhà</a:t>
            </a:r>
            <a:r>
              <a:rPr lang="en-GB" sz="2800" dirty="0"/>
              <a:t> </a:t>
            </a:r>
            <a:r>
              <a:rPr lang="en-GB" sz="2800" dirty="0" err="1"/>
              <a:t>cung</a:t>
            </a:r>
            <a:r>
              <a:rPr lang="en-GB" sz="2800" dirty="0"/>
              <a:t> </a:t>
            </a:r>
            <a:r>
              <a:rPr lang="en-GB" sz="2800" dirty="0" err="1"/>
              <a:t>cấp</a:t>
            </a:r>
            <a:r>
              <a:rPr lang="en-GB" sz="2800" dirty="0"/>
              <a:t> </a:t>
            </a:r>
            <a:r>
              <a:rPr lang="en-GB" sz="2800" dirty="0" err="1"/>
              <a:t>khác</a:t>
            </a:r>
            <a:r>
              <a:rPr lang="en-GB" sz="2800" dirty="0"/>
              <a:t> </a:t>
            </a:r>
            <a:r>
              <a:rPr lang="en-GB" sz="2800" dirty="0" err="1"/>
              <a:t>nhau</a:t>
            </a:r>
            <a:endParaRPr lang="en-GB" sz="2800" dirty="0"/>
          </a:p>
          <a:p>
            <a:pPr algn="just">
              <a:spcAft>
                <a:spcPts val="600"/>
              </a:spcAft>
            </a:pPr>
            <a:r>
              <a:rPr lang="en-GB" sz="2800" dirty="0" err="1"/>
              <a:t>Hiện</a:t>
            </a:r>
            <a:r>
              <a:rPr lang="en-GB" sz="2800" dirty="0"/>
              <a:t> </a:t>
            </a:r>
            <a:r>
              <a:rPr lang="en-GB" sz="2800" dirty="0" err="1"/>
              <a:t>tại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quốc</a:t>
            </a:r>
            <a:r>
              <a:rPr lang="en-GB" sz="2800" dirty="0"/>
              <a:t> </a:t>
            </a:r>
            <a:r>
              <a:rPr lang="en-GB" sz="2800" dirty="0" err="1"/>
              <a:t>gia</a:t>
            </a:r>
            <a:r>
              <a:rPr lang="en-GB" sz="2800" dirty="0"/>
              <a:t> </a:t>
            </a:r>
            <a:r>
              <a:rPr lang="en-GB" sz="2800" dirty="0" err="1"/>
              <a:t>như</a:t>
            </a:r>
            <a:r>
              <a:rPr lang="en-GB" sz="2800" dirty="0"/>
              <a:t> </a:t>
            </a:r>
            <a:r>
              <a:rPr lang="en-GB" sz="2800" dirty="0" err="1"/>
              <a:t>Ấn</a:t>
            </a:r>
            <a:r>
              <a:rPr lang="en-GB" sz="2800" dirty="0"/>
              <a:t> </a:t>
            </a:r>
            <a:r>
              <a:rPr lang="en-GB" sz="2800" dirty="0" err="1"/>
              <a:t>Độ</a:t>
            </a:r>
            <a:r>
              <a:rPr lang="en-GB" sz="2800" dirty="0"/>
              <a:t>, Pakistan, Nigeria, Ghana, Myanmar, </a:t>
            </a:r>
            <a:r>
              <a:rPr lang="en-GB" sz="2800" dirty="0" err="1"/>
              <a:t>và</a:t>
            </a:r>
            <a:r>
              <a:rPr lang="en-GB" sz="2800" dirty="0"/>
              <a:t> Philippines </a:t>
            </a:r>
            <a:r>
              <a:rPr lang="en-GB" sz="2800" dirty="0" err="1"/>
              <a:t>là</a:t>
            </a:r>
            <a:r>
              <a:rPr lang="en-GB" sz="2800" dirty="0"/>
              <a:t> </a:t>
            </a:r>
            <a:r>
              <a:rPr lang="en-GB" sz="2800" dirty="0" err="1"/>
              <a:t>một</a:t>
            </a:r>
            <a:r>
              <a:rPr lang="en-GB" sz="2800" dirty="0"/>
              <a:t> </a:t>
            </a:r>
            <a:r>
              <a:rPr lang="en-GB" sz="2800" dirty="0" err="1"/>
              <a:t>vài</a:t>
            </a:r>
            <a:r>
              <a:rPr lang="en-GB" sz="2800" dirty="0"/>
              <a:t> </a:t>
            </a:r>
            <a:r>
              <a:rPr lang="en-GB" sz="2800" dirty="0" err="1"/>
              <a:t>ví</a:t>
            </a:r>
            <a:r>
              <a:rPr lang="en-GB" sz="2800" dirty="0"/>
              <a:t> </a:t>
            </a:r>
            <a:r>
              <a:rPr lang="en-GB" sz="2800" dirty="0" err="1"/>
              <a:t>dụ</a:t>
            </a:r>
            <a:r>
              <a:rPr lang="en-GB" sz="2800" dirty="0"/>
              <a:t> </a:t>
            </a:r>
            <a:r>
              <a:rPr lang="en-GB" sz="2800" dirty="0" err="1"/>
              <a:t>về</a:t>
            </a:r>
            <a:r>
              <a:rPr lang="en-GB" sz="2800" dirty="0"/>
              <a:t> </a:t>
            </a:r>
            <a:r>
              <a:rPr lang="en-GB" sz="2800" dirty="0" err="1"/>
              <a:t>quốc</a:t>
            </a:r>
            <a:r>
              <a:rPr lang="en-GB" sz="2800" dirty="0"/>
              <a:t> </a:t>
            </a:r>
            <a:r>
              <a:rPr lang="en-GB" sz="2800" dirty="0" err="1"/>
              <a:t>gia</a:t>
            </a:r>
            <a:r>
              <a:rPr lang="en-GB" sz="2800" dirty="0"/>
              <a:t> </a:t>
            </a:r>
            <a:r>
              <a:rPr lang="en-GB" sz="2800" dirty="0" err="1"/>
              <a:t>sử</a:t>
            </a:r>
            <a:r>
              <a:rPr lang="en-GB" sz="2800" dirty="0"/>
              <a:t> </a:t>
            </a:r>
            <a:r>
              <a:rPr lang="en-GB" sz="2800" dirty="0" err="1"/>
              <a:t>dụng</a:t>
            </a:r>
            <a:r>
              <a:rPr lang="en-GB" sz="2800" dirty="0"/>
              <a:t> </a:t>
            </a:r>
            <a:r>
              <a:rPr lang="en-GB" sz="2800" dirty="0" err="1"/>
              <a:t>nhiều</a:t>
            </a:r>
            <a:r>
              <a:rPr lang="en-GB" sz="2800" dirty="0"/>
              <a:t> </a:t>
            </a:r>
            <a:r>
              <a:rPr lang="en-GB" sz="2800" dirty="0" err="1"/>
              <a:t>hơn</a:t>
            </a:r>
            <a:r>
              <a:rPr lang="en-GB" sz="2800" dirty="0"/>
              <a:t> 1 </a:t>
            </a:r>
            <a:r>
              <a:rPr lang="en-GB" sz="2800" dirty="0" err="1"/>
              <a:t>loại</a:t>
            </a:r>
            <a:r>
              <a:rPr lang="en-GB" sz="2800" dirty="0"/>
              <a:t> </a:t>
            </a:r>
            <a:r>
              <a:rPr lang="en-GB" sz="2800" dirty="0" err="1"/>
              <a:t>vắc</a:t>
            </a:r>
            <a:r>
              <a:rPr lang="en-GB" sz="2800" dirty="0"/>
              <a:t> </a:t>
            </a:r>
            <a:r>
              <a:rPr lang="en-GB" sz="2800" dirty="0" err="1"/>
              <a:t>xin</a:t>
            </a:r>
            <a:r>
              <a:rPr lang="en-GB" sz="2800" dirty="0"/>
              <a:t> (</a:t>
            </a:r>
            <a:r>
              <a:rPr lang="en-GB" sz="2800" dirty="0" err="1"/>
              <a:t>đã</a:t>
            </a:r>
            <a:r>
              <a:rPr lang="en-GB" sz="2800" dirty="0"/>
              <a:t> </a:t>
            </a:r>
            <a:r>
              <a:rPr lang="en-GB" sz="2800" dirty="0" err="1"/>
              <a:t>được</a:t>
            </a:r>
            <a:r>
              <a:rPr lang="en-GB" sz="2800" dirty="0"/>
              <a:t> WHO </a:t>
            </a:r>
            <a:r>
              <a:rPr lang="en-GB" sz="2800" dirty="0" err="1"/>
              <a:t>thẩm</a:t>
            </a:r>
            <a:r>
              <a:rPr lang="en-GB" sz="2800" dirty="0"/>
              <a:t> </a:t>
            </a:r>
            <a:r>
              <a:rPr lang="en-GB" sz="2800" dirty="0" err="1"/>
              <a:t>định</a:t>
            </a:r>
            <a:r>
              <a:rPr lang="en-GB" sz="2800" dirty="0"/>
              <a:t>) </a:t>
            </a:r>
            <a:r>
              <a:rPr lang="en-GB" sz="2800" dirty="0" err="1"/>
              <a:t>cùng</a:t>
            </a:r>
            <a:r>
              <a:rPr lang="en-GB" sz="2800" dirty="0"/>
              <a:t> </a:t>
            </a:r>
            <a:r>
              <a:rPr lang="en-GB" sz="2800" dirty="0" err="1"/>
              <a:t>lúc</a:t>
            </a:r>
            <a:r>
              <a:rPr lang="en-GB" sz="280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6B8F647-C11A-4B15-AAFF-7D767C388590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O Viet Nam ppt template_with photo_V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</TotalTime>
  <Pages>19</Pages>
  <Words>1125</Words>
  <Characters>0</Characters>
  <Application>Microsoft Office PowerPoint</Application>
  <DocSecurity>0</DocSecurity>
  <PresentationFormat>On-screen Show (4:3)</PresentationFormat>
  <Lines>0</Lines>
  <Paragraphs>319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Arial Narrow</vt:lpstr>
      <vt:lpstr>Calibri</vt:lpstr>
      <vt:lpstr>Cambria</vt:lpstr>
      <vt:lpstr>Times New Roman</vt:lpstr>
      <vt:lpstr>WHO Viet Nam ppt template_with photo_V2</vt:lpstr>
      <vt:lpstr>Cập nhật  Vắc xin 5 trong 1 (DPT-VGB-Hib)</vt:lpstr>
      <vt:lpstr>Nội dung</vt:lpstr>
      <vt:lpstr>Các vắc xin 5.1 (tiền thẩm định bởi WHO)</vt:lpstr>
      <vt:lpstr>Vắc xin 5.1 tại Việt Nam</vt:lpstr>
      <vt:lpstr>ComBE Five: Tình hình sử dụng ở các thị trường</vt:lpstr>
      <vt:lpstr>ComBE Five cập nhật</vt:lpstr>
      <vt:lpstr>Vắc xin 5 trong 1 của SII: Tình hình cung ứng toàn cầu</vt:lpstr>
      <vt:lpstr>Cập nhật SII</vt:lpstr>
      <vt:lpstr>Các quốc gia có nhiều hơn 1 loại vắc xin 5.1 cùng được sử dụng</vt:lpstr>
      <vt:lpstr>Vắc xin 5 trong 1 sử dụng trong TCMR Việt Nam</vt:lpstr>
      <vt:lpstr>PowerPoint Presentation</vt:lpstr>
      <vt:lpstr>Hồ sơ an toàn của vắc xin ComBE Five và SII</vt:lpstr>
      <vt:lpstr>Tỉ lệ các phản ứng tính theo thành phần của các vắc xin phối hợp 5 trong 1</vt:lpstr>
      <vt:lpstr>Phản ứng nặng sau tiêm ComBE Five và SII trong báo cáo mới nhất PƯST </vt:lpstr>
      <vt:lpstr>Vấn đề chung về an toàn vắc xin</vt:lpstr>
      <vt:lpstr>Trân trọng cảm ơn.</vt:lpstr>
    </vt:vector>
  </TitlesOfParts>
  <Company>World Health Organization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Dr Nihal Singh</dc:creator>
  <cp:lastModifiedBy>TCQG</cp:lastModifiedBy>
  <cp:revision>23</cp:revision>
  <dcterms:modified xsi:type="dcterms:W3CDTF">2019-03-11T01:04:44Z</dcterms:modified>
</cp:coreProperties>
</file>